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187"/>
  </p:notesMasterIdLst>
  <p:sldIdLst>
    <p:sldId id="482" r:id="rId2"/>
    <p:sldId id="308" r:id="rId3"/>
    <p:sldId id="309" r:id="rId4"/>
    <p:sldId id="310" r:id="rId5"/>
    <p:sldId id="256" r:id="rId6"/>
    <p:sldId id="257" r:id="rId7"/>
    <p:sldId id="260" r:id="rId8"/>
    <p:sldId id="258" r:id="rId9"/>
    <p:sldId id="259" r:id="rId10"/>
    <p:sldId id="261" r:id="rId11"/>
    <p:sldId id="264"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8" r:id="rId32"/>
    <p:sldId id="299" r:id="rId33"/>
    <p:sldId id="300" r:id="rId34"/>
    <p:sldId id="301" r:id="rId35"/>
    <p:sldId id="302" r:id="rId36"/>
    <p:sldId id="303" r:id="rId37"/>
    <p:sldId id="311" r:id="rId38"/>
    <p:sldId id="312" r:id="rId39"/>
    <p:sldId id="313" r:id="rId40"/>
    <p:sldId id="314" r:id="rId41"/>
    <p:sldId id="315" r:id="rId42"/>
    <p:sldId id="316" r:id="rId43"/>
    <p:sldId id="317" r:id="rId44"/>
    <p:sldId id="318" r:id="rId45"/>
    <p:sldId id="319" r:id="rId46"/>
    <p:sldId id="455" r:id="rId47"/>
    <p:sldId id="320" r:id="rId48"/>
    <p:sldId id="321" r:id="rId49"/>
    <p:sldId id="322" r:id="rId50"/>
    <p:sldId id="323" r:id="rId51"/>
    <p:sldId id="329" r:id="rId52"/>
    <p:sldId id="330" r:id="rId53"/>
    <p:sldId id="331" r:id="rId54"/>
    <p:sldId id="332" r:id="rId55"/>
    <p:sldId id="333" r:id="rId56"/>
    <p:sldId id="334" r:id="rId57"/>
    <p:sldId id="336" r:id="rId58"/>
    <p:sldId id="337" r:id="rId59"/>
    <p:sldId id="338" r:id="rId60"/>
    <p:sldId id="339" r:id="rId61"/>
    <p:sldId id="340" r:id="rId62"/>
    <p:sldId id="342" r:id="rId63"/>
    <p:sldId id="343" r:id="rId64"/>
    <p:sldId id="344" r:id="rId65"/>
    <p:sldId id="345" r:id="rId66"/>
    <p:sldId id="346" r:id="rId67"/>
    <p:sldId id="347" r:id="rId68"/>
    <p:sldId id="348" r:id="rId69"/>
    <p:sldId id="349" r:id="rId70"/>
    <p:sldId id="350" r:id="rId71"/>
    <p:sldId id="351" r:id="rId72"/>
    <p:sldId id="352" r:id="rId73"/>
    <p:sldId id="353" r:id="rId74"/>
    <p:sldId id="454" r:id="rId75"/>
    <p:sldId id="356" r:id="rId76"/>
    <p:sldId id="357" r:id="rId77"/>
    <p:sldId id="358" r:id="rId78"/>
    <p:sldId id="359" r:id="rId79"/>
    <p:sldId id="360" r:id="rId80"/>
    <p:sldId id="361" r:id="rId81"/>
    <p:sldId id="362" r:id="rId82"/>
    <p:sldId id="363" r:id="rId83"/>
    <p:sldId id="364" r:id="rId84"/>
    <p:sldId id="365" r:id="rId85"/>
    <p:sldId id="366" r:id="rId86"/>
    <p:sldId id="368" r:id="rId87"/>
    <p:sldId id="369" r:id="rId88"/>
    <p:sldId id="370" r:id="rId89"/>
    <p:sldId id="371" r:id="rId90"/>
    <p:sldId id="372" r:id="rId91"/>
    <p:sldId id="373" r:id="rId92"/>
    <p:sldId id="374" r:id="rId93"/>
    <p:sldId id="375" r:id="rId94"/>
    <p:sldId id="376" r:id="rId95"/>
    <p:sldId id="377" r:id="rId96"/>
    <p:sldId id="378" r:id="rId97"/>
    <p:sldId id="379" r:id="rId98"/>
    <p:sldId id="380" r:id="rId99"/>
    <p:sldId id="381" r:id="rId100"/>
    <p:sldId id="382" r:id="rId101"/>
    <p:sldId id="383" r:id="rId102"/>
    <p:sldId id="386" r:id="rId103"/>
    <p:sldId id="388" r:id="rId104"/>
    <p:sldId id="389" r:id="rId105"/>
    <p:sldId id="390" r:id="rId106"/>
    <p:sldId id="391" r:id="rId107"/>
    <p:sldId id="392" r:id="rId108"/>
    <p:sldId id="393" r:id="rId109"/>
    <p:sldId id="394" r:id="rId110"/>
    <p:sldId id="395" r:id="rId111"/>
    <p:sldId id="396" r:id="rId112"/>
    <p:sldId id="397" r:id="rId113"/>
    <p:sldId id="398" r:id="rId114"/>
    <p:sldId id="399" r:id="rId115"/>
    <p:sldId id="400" r:id="rId116"/>
    <p:sldId id="401" r:id="rId117"/>
    <p:sldId id="402" r:id="rId118"/>
    <p:sldId id="403" r:id="rId119"/>
    <p:sldId id="404" r:id="rId120"/>
    <p:sldId id="405" r:id="rId121"/>
    <p:sldId id="406" r:id="rId122"/>
    <p:sldId id="407" r:id="rId123"/>
    <p:sldId id="408" r:id="rId124"/>
    <p:sldId id="409" r:id="rId125"/>
    <p:sldId id="410" r:id="rId126"/>
    <p:sldId id="411" r:id="rId127"/>
    <p:sldId id="416" r:id="rId128"/>
    <p:sldId id="417" r:id="rId129"/>
    <p:sldId id="418" r:id="rId130"/>
    <p:sldId id="419" r:id="rId131"/>
    <p:sldId id="420" r:id="rId132"/>
    <p:sldId id="421" r:id="rId133"/>
    <p:sldId id="422" r:id="rId134"/>
    <p:sldId id="423" r:id="rId135"/>
    <p:sldId id="425" r:id="rId136"/>
    <p:sldId id="426" r:id="rId137"/>
    <p:sldId id="427" r:id="rId138"/>
    <p:sldId id="428" r:id="rId139"/>
    <p:sldId id="459" r:id="rId140"/>
    <p:sldId id="429" r:id="rId141"/>
    <p:sldId id="457" r:id="rId142"/>
    <p:sldId id="430" r:id="rId143"/>
    <p:sldId id="432" r:id="rId144"/>
    <p:sldId id="434" r:id="rId145"/>
    <p:sldId id="435" r:id="rId146"/>
    <p:sldId id="436" r:id="rId147"/>
    <p:sldId id="437" r:id="rId148"/>
    <p:sldId id="456" r:id="rId149"/>
    <p:sldId id="438" r:id="rId150"/>
    <p:sldId id="439" r:id="rId151"/>
    <p:sldId id="440" r:id="rId152"/>
    <p:sldId id="441" r:id="rId153"/>
    <p:sldId id="442" r:id="rId154"/>
    <p:sldId id="443" r:id="rId155"/>
    <p:sldId id="444" r:id="rId156"/>
    <p:sldId id="445" r:id="rId157"/>
    <p:sldId id="461" r:id="rId158"/>
    <p:sldId id="462" r:id="rId159"/>
    <p:sldId id="463" r:id="rId160"/>
    <p:sldId id="464" r:id="rId161"/>
    <p:sldId id="465" r:id="rId162"/>
    <p:sldId id="466" r:id="rId163"/>
    <p:sldId id="467" r:id="rId164"/>
    <p:sldId id="468" r:id="rId165"/>
    <p:sldId id="469" r:id="rId166"/>
    <p:sldId id="470" r:id="rId167"/>
    <p:sldId id="471" r:id="rId168"/>
    <p:sldId id="472" r:id="rId169"/>
    <p:sldId id="473" r:id="rId170"/>
    <p:sldId id="474" r:id="rId171"/>
    <p:sldId id="475" r:id="rId172"/>
    <p:sldId id="476" r:id="rId173"/>
    <p:sldId id="477" r:id="rId174"/>
    <p:sldId id="478" r:id="rId175"/>
    <p:sldId id="479" r:id="rId176"/>
    <p:sldId id="446" r:id="rId177"/>
    <p:sldId id="447" r:id="rId178"/>
    <p:sldId id="460" r:id="rId179"/>
    <p:sldId id="448" r:id="rId180"/>
    <p:sldId id="449" r:id="rId181"/>
    <p:sldId id="450" r:id="rId182"/>
    <p:sldId id="451" r:id="rId183"/>
    <p:sldId id="413" r:id="rId184"/>
    <p:sldId id="480" r:id="rId185"/>
    <p:sldId id="414" r:id="rId186"/>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9E84B0F-3869-4A08-9B5F-B3AFBF18ED1F}" type="datetimeFigureOut">
              <a:rPr lang="fa-IR" smtClean="0"/>
              <a:pPr/>
              <a:t>28/06/1441</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61DCD6F-61BD-486E-8617-00EAB93A7055}" type="slidenum">
              <a:rPr lang="fa-IR" smtClean="0"/>
              <a:pPr/>
              <a:t>‹#›</a:t>
            </a:fld>
            <a:endParaRPr lang="fa-IR"/>
          </a:p>
        </p:txBody>
      </p:sp>
    </p:spTree>
    <p:extLst>
      <p:ext uri="{BB962C8B-B14F-4D97-AF65-F5344CB8AC3E}">
        <p14:creationId xmlns:p14="http://schemas.microsoft.com/office/powerpoint/2010/main" val="287603101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مبدل</a:t>
            </a:r>
            <a:r>
              <a:rPr lang="fa-IR" baseline="0" dirty="0" smtClean="0"/>
              <a:t> های حرارتی</a:t>
            </a:r>
          </a:p>
          <a:p>
            <a:endParaRPr lang="fa-IR" dirty="0"/>
          </a:p>
        </p:txBody>
      </p:sp>
      <p:sp>
        <p:nvSpPr>
          <p:cNvPr id="4" name="Slide Number Placeholder 3"/>
          <p:cNvSpPr>
            <a:spLocks noGrp="1"/>
          </p:cNvSpPr>
          <p:nvPr>
            <p:ph type="sldNum" sz="quarter" idx="10"/>
          </p:nvPr>
        </p:nvSpPr>
        <p:spPr/>
        <p:txBody>
          <a:bodyPr/>
          <a:lstStyle/>
          <a:p>
            <a:fld id="{C424A20A-2DF0-4B51-A472-25354D257D20}" type="slidenum">
              <a:rPr lang="fa-IR" smtClean="0"/>
              <a:pPr/>
              <a:t>67</a:t>
            </a:fld>
            <a:endParaRPr lang="fa-IR"/>
          </a:p>
        </p:txBody>
      </p:sp>
    </p:spTree>
    <p:extLst>
      <p:ext uri="{BB962C8B-B14F-4D97-AF65-F5344CB8AC3E}">
        <p14:creationId xmlns:p14="http://schemas.microsoft.com/office/powerpoint/2010/main" val="715555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DA31E03-DA40-4D54-9E7C-C89D23BDD17D}" type="datetimeFigureOut">
              <a:rPr lang="fa-IR" smtClean="0"/>
              <a:pPr/>
              <a:t>28/06/1441</a:t>
            </a:fld>
            <a:endParaRPr lang="fa-IR"/>
          </a:p>
        </p:txBody>
      </p:sp>
      <p:sp>
        <p:nvSpPr>
          <p:cNvPr id="2" name="Footer Placeholder 1"/>
          <p:cNvSpPr>
            <a:spLocks noGrp="1"/>
          </p:cNvSpPr>
          <p:nvPr>
            <p:ph type="ftr" sz="quarter" idx="11"/>
          </p:nvPr>
        </p:nvSpPr>
        <p:spPr/>
        <p:txBody>
          <a:bodyPr/>
          <a:lstStyle/>
          <a:p>
            <a:endParaRPr lang="fa-IR"/>
          </a:p>
        </p:txBody>
      </p:sp>
      <p:sp>
        <p:nvSpPr>
          <p:cNvPr id="15" name="Slide Number Placeholder 14"/>
          <p:cNvSpPr>
            <a:spLocks noGrp="1"/>
          </p:cNvSpPr>
          <p:nvPr>
            <p:ph type="sldNum" sz="quarter" idx="12"/>
          </p:nvPr>
        </p:nvSpPr>
        <p:spPr>
          <a:xfrm>
            <a:off x="8229600" y="6473952"/>
            <a:ext cx="758952" cy="246888"/>
          </a:xfrm>
        </p:spPr>
        <p:txBody>
          <a:bodyPr/>
          <a:lstStyle/>
          <a:p>
            <a:fld id="{F2942D2C-B017-4DA1-8F73-88056A7EF1EE}"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A31E03-DA40-4D54-9E7C-C89D23BDD17D}" type="datetimeFigureOut">
              <a:rPr lang="fa-IR" smtClean="0"/>
              <a:pPr/>
              <a:t>28/06/1441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2942D2C-B017-4DA1-8F73-88056A7EF1EE}"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A31E03-DA40-4D54-9E7C-C89D23BDD17D}" type="datetimeFigureOut">
              <a:rPr lang="fa-IR" smtClean="0"/>
              <a:pPr/>
              <a:t>28/06/1441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2942D2C-B017-4DA1-8F73-88056A7EF1EE}"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DA31E03-DA40-4D54-9E7C-C89D23BDD17D}" type="datetimeFigureOut">
              <a:rPr lang="fa-IR" smtClean="0"/>
              <a:pPr/>
              <a:t>28/06/1441</a:t>
            </a:fld>
            <a:endParaRPr lang="fa-IR"/>
          </a:p>
        </p:txBody>
      </p:sp>
      <p:sp>
        <p:nvSpPr>
          <p:cNvPr id="19" name="Footer Placeholder 18"/>
          <p:cNvSpPr>
            <a:spLocks noGrp="1"/>
          </p:cNvSpPr>
          <p:nvPr>
            <p:ph type="ftr" sz="quarter" idx="11"/>
          </p:nvPr>
        </p:nvSpPr>
        <p:spPr>
          <a:xfrm>
            <a:off x="3581400" y="76200"/>
            <a:ext cx="2895600" cy="288925"/>
          </a:xfrm>
        </p:spPr>
        <p:txBody>
          <a:bodyPr/>
          <a:lstStyle/>
          <a:p>
            <a:endParaRPr lang="fa-IR"/>
          </a:p>
        </p:txBody>
      </p:sp>
      <p:sp>
        <p:nvSpPr>
          <p:cNvPr id="16" name="Slide Number Placeholder 15"/>
          <p:cNvSpPr>
            <a:spLocks noGrp="1"/>
          </p:cNvSpPr>
          <p:nvPr>
            <p:ph type="sldNum" sz="quarter" idx="12"/>
          </p:nvPr>
        </p:nvSpPr>
        <p:spPr>
          <a:xfrm>
            <a:off x="8229600" y="6473952"/>
            <a:ext cx="758952" cy="246888"/>
          </a:xfrm>
        </p:spPr>
        <p:txBody>
          <a:bodyPr/>
          <a:lstStyle/>
          <a:p>
            <a:fld id="{F2942D2C-B017-4DA1-8F73-88056A7EF1EE}"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DA31E03-DA40-4D54-9E7C-C89D23BDD17D}" type="datetimeFigureOut">
              <a:rPr lang="fa-IR" smtClean="0"/>
              <a:pPr/>
              <a:t>28/06/1441</a:t>
            </a:fld>
            <a:endParaRPr lang="fa-IR"/>
          </a:p>
        </p:txBody>
      </p:sp>
      <p:sp>
        <p:nvSpPr>
          <p:cNvPr id="11" name="Footer Placeholder 10"/>
          <p:cNvSpPr>
            <a:spLocks noGrp="1"/>
          </p:cNvSpPr>
          <p:nvPr>
            <p:ph type="ftr" sz="quarter" idx="11"/>
          </p:nvPr>
        </p:nvSpPr>
        <p:spPr/>
        <p:txBody>
          <a:bodyPr/>
          <a:lstStyle/>
          <a:p>
            <a:endParaRPr lang="fa-IR"/>
          </a:p>
        </p:txBody>
      </p:sp>
      <p:sp>
        <p:nvSpPr>
          <p:cNvPr id="16" name="Slide Number Placeholder 15"/>
          <p:cNvSpPr>
            <a:spLocks noGrp="1"/>
          </p:cNvSpPr>
          <p:nvPr>
            <p:ph type="sldNum" sz="quarter" idx="12"/>
          </p:nvPr>
        </p:nvSpPr>
        <p:spPr/>
        <p:txBody>
          <a:bodyPr/>
          <a:lstStyle/>
          <a:p>
            <a:fld id="{F2942D2C-B017-4DA1-8F73-88056A7EF1EE}" type="slidenum">
              <a:rPr lang="fa-IR" smtClean="0"/>
              <a:pPr/>
              <a:t>‹#›</a:t>
            </a:fld>
            <a:endParaRPr lang="fa-I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DA31E03-DA40-4D54-9E7C-C89D23BDD17D}" type="datetimeFigureOut">
              <a:rPr lang="fa-IR" smtClean="0"/>
              <a:pPr/>
              <a:t>28/06/1441</a:t>
            </a:fld>
            <a:endParaRPr lang="fa-IR"/>
          </a:p>
        </p:txBody>
      </p:sp>
      <p:sp>
        <p:nvSpPr>
          <p:cNvPr id="10" name="Footer Placeholder 9"/>
          <p:cNvSpPr>
            <a:spLocks noGrp="1"/>
          </p:cNvSpPr>
          <p:nvPr>
            <p:ph type="ftr" sz="quarter" idx="11"/>
          </p:nvPr>
        </p:nvSpPr>
        <p:spPr/>
        <p:txBody>
          <a:bodyPr/>
          <a:lstStyle/>
          <a:p>
            <a:endParaRPr lang="fa-IR"/>
          </a:p>
        </p:txBody>
      </p:sp>
      <p:sp>
        <p:nvSpPr>
          <p:cNvPr id="31" name="Slide Number Placeholder 30"/>
          <p:cNvSpPr>
            <a:spLocks noGrp="1"/>
          </p:cNvSpPr>
          <p:nvPr>
            <p:ph type="sldNum" sz="quarter" idx="12"/>
          </p:nvPr>
        </p:nvSpPr>
        <p:spPr/>
        <p:txBody>
          <a:bodyPr/>
          <a:lstStyle/>
          <a:p>
            <a:fld id="{F2942D2C-B017-4DA1-8F73-88056A7EF1EE}"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DA31E03-DA40-4D54-9E7C-C89D23BDD17D}" type="datetimeFigureOut">
              <a:rPr lang="fa-IR" smtClean="0"/>
              <a:pPr/>
              <a:t>28/06/1441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229600" y="6477000"/>
            <a:ext cx="762000" cy="246888"/>
          </a:xfrm>
        </p:spPr>
        <p:txBody>
          <a:bodyPr/>
          <a:lstStyle/>
          <a:p>
            <a:fld id="{F2942D2C-B017-4DA1-8F73-88056A7EF1EE}" type="slidenum">
              <a:rPr lang="fa-IR" smtClean="0"/>
              <a:pPr/>
              <a:t>‹#›</a:t>
            </a:fld>
            <a:endParaRPr lang="fa-I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DA31E03-DA40-4D54-9E7C-C89D23BDD17D}" type="datetimeFigureOut">
              <a:rPr lang="fa-IR" smtClean="0"/>
              <a:pPr/>
              <a:t>28/06/1441</a:t>
            </a:fld>
            <a:endParaRPr lang="fa-IR"/>
          </a:p>
        </p:txBody>
      </p:sp>
      <p:sp>
        <p:nvSpPr>
          <p:cNvPr id="21" name="Footer Placeholder 20"/>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2942D2C-B017-4DA1-8F73-88056A7EF1EE}"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DA31E03-DA40-4D54-9E7C-C89D23BDD17D}" type="datetimeFigureOut">
              <a:rPr lang="fa-IR" smtClean="0"/>
              <a:pPr/>
              <a:t>28/06/1441</a:t>
            </a:fld>
            <a:endParaRPr lang="fa-IR"/>
          </a:p>
        </p:txBody>
      </p:sp>
      <p:sp>
        <p:nvSpPr>
          <p:cNvPr id="24" name="Footer Placeholder 23"/>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2942D2C-B017-4DA1-8F73-88056A7EF1EE}"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DA31E03-DA40-4D54-9E7C-C89D23BDD17D}" type="datetimeFigureOut">
              <a:rPr lang="fa-IR" smtClean="0"/>
              <a:pPr/>
              <a:t>28/06/1441</a:t>
            </a:fld>
            <a:endParaRPr lang="fa-IR"/>
          </a:p>
        </p:txBody>
      </p:sp>
      <p:sp>
        <p:nvSpPr>
          <p:cNvPr id="29" name="Footer Placeholder 28"/>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2942D2C-B017-4DA1-8F73-88056A7EF1EE}"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0DA31E03-DA40-4D54-9E7C-C89D23BDD17D}" type="datetimeFigureOut">
              <a:rPr lang="fa-IR" smtClean="0"/>
              <a:pPr/>
              <a:t>28/06/1441</a:t>
            </a:fld>
            <a:endParaRPr lang="fa-IR"/>
          </a:p>
        </p:txBody>
      </p:sp>
      <p:sp>
        <p:nvSpPr>
          <p:cNvPr id="5" name="Footer Placeholder 4"/>
          <p:cNvSpPr>
            <a:spLocks noGrp="1"/>
          </p:cNvSpPr>
          <p:nvPr>
            <p:ph type="ftr" sz="quarter" idx="11"/>
          </p:nvPr>
        </p:nvSpPr>
        <p:spPr/>
        <p:txBody>
          <a:bodyPr/>
          <a:lstStyle/>
          <a:p>
            <a:endParaRPr lang="fa-IR"/>
          </a:p>
        </p:txBody>
      </p:sp>
      <p:sp>
        <p:nvSpPr>
          <p:cNvPr id="31" name="Slide Number Placeholder 30"/>
          <p:cNvSpPr>
            <a:spLocks noGrp="1"/>
          </p:cNvSpPr>
          <p:nvPr>
            <p:ph type="sldNum" sz="quarter" idx="12"/>
          </p:nvPr>
        </p:nvSpPr>
        <p:spPr/>
        <p:txBody>
          <a:bodyPr/>
          <a:lstStyle/>
          <a:p>
            <a:fld id="{F2942D2C-B017-4DA1-8F73-88056A7EF1EE}" type="slidenum">
              <a:rPr lang="fa-IR" smtClean="0"/>
              <a:pPr/>
              <a:t>‹#›</a:t>
            </a:fld>
            <a:endParaRPr lang="fa-I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DA31E03-DA40-4D54-9E7C-C89D23BDD17D}" type="datetimeFigureOut">
              <a:rPr lang="fa-IR" smtClean="0"/>
              <a:pPr/>
              <a:t>28/06/1441</a:t>
            </a:fld>
            <a:endParaRPr lang="fa-I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a-I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2942D2C-B017-4DA1-8F73-88056A7EF1EE}" type="slidenum">
              <a:rPr lang="fa-IR" smtClean="0"/>
              <a:pPr/>
              <a:t>‹#›</a:t>
            </a:fld>
            <a:endParaRPr lang="fa-I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64.emf"/><Relationship Id="rId5" Type="http://schemas.openxmlformats.org/officeDocument/2006/relationships/oleObject" Target="../embeddings/oleObject1.bin"/><Relationship Id="rId4" Type="http://schemas.openxmlformats.org/officeDocument/2006/relationships/hyperlink" Target="file:///E:\&#1662;&#1585;&#1608;&#1688;&#1607;%20&#1607;&#1575;\&#1662;&#1585;&#1608;&#1688;&#1607;%20&#1607;&#1575;&#1740;%20&#1705;&#1588;&#1578;&#1740;\guide\valves%20&amp;%20fitting%20&amp;%20pipes%20cataloge\Pipe_and_Tubes.pdf" TargetMode="Externa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hyperlink" Target="http://www.wikipg.com/show_context.aspx?id=3590&amp;lang=fa" TargetMode="External"/><Relationship Id="rId2" Type="http://schemas.openxmlformats.org/officeDocument/2006/relationships/hyperlink" Target="http://www.wikipg.com/show_context.aspx?id=9381&amp;lang=fa" TargetMode="External"/><Relationship Id="rId1" Type="http://schemas.openxmlformats.org/officeDocument/2006/relationships/slideLayout" Target="../slideLayouts/slideLayout2.xml"/><Relationship Id="rId4" Type="http://schemas.openxmlformats.org/officeDocument/2006/relationships/hyperlink" Target="http://www.wikipg.com/show_context.aspx?id=1340&amp;lang=fa" TargetMode="External"/></Relationships>
</file>

<file path=ppt/slides/_rels/slide163.xml.rels><?xml version="1.0" encoding="UTF-8" standalone="yes"?>
<Relationships xmlns="http://schemas.openxmlformats.org/package/2006/relationships"><Relationship Id="rId3" Type="http://schemas.openxmlformats.org/officeDocument/2006/relationships/hyperlink" Target="http://www.wikipg.com/%D9%84%D9%88%D9%84%D9%87" TargetMode="External"/><Relationship Id="rId2" Type="http://schemas.openxmlformats.org/officeDocument/2006/relationships/hyperlink" Target="http://www.wikipg.com/show_context.aspx?id=11258&amp;lang=fa" TargetMode="Externa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hyperlink" Target="http://www.wikipg.com/show_context.aspx?id=11228&amp;lang=fa" TargetMode="External"/><Relationship Id="rId2" Type="http://schemas.openxmlformats.org/officeDocument/2006/relationships/hyperlink" Target="http://www.wikipg.com/%D8%A7%D8%B3%D8%AA%D8%A7%D9%86%D8%AF%D8%A7%D8%B1%D8%AF" TargetMode="Externa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hyperlink" Target="http://www.wikipg.com/show_context.aspx?id=2667&amp;lang=fa" TargetMode="External"/><Relationship Id="rId2" Type="http://schemas.openxmlformats.org/officeDocument/2006/relationships/hyperlink" Target="http://www.wikipg.com/show_context.aspx?id=7064&amp;lang=fa" TargetMode="Externa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hyperlink" Target="http://www.wikipg.com/show_context.aspx?id=9292&amp;lang=fa" TargetMode="External"/><Relationship Id="rId2" Type="http://schemas.openxmlformats.org/officeDocument/2006/relationships/hyperlink" Target="http://www.wikipg.com/show_context.aspx?id=2192&amp;lang=fa" TargetMode="External"/><Relationship Id="rId1" Type="http://schemas.openxmlformats.org/officeDocument/2006/relationships/slideLayout" Target="../slideLayouts/slideLayout2.xml"/><Relationship Id="rId4" Type="http://schemas.openxmlformats.org/officeDocument/2006/relationships/hyperlink" Target="http://www.wikipg.com/show_context.aspx?id=10992&amp;lang=fa" TargetMode="External"/></Relationships>
</file>

<file path=ppt/slides/_rels/slide169.xml.rels><?xml version="1.0" encoding="UTF-8" standalone="yes"?>
<Relationships xmlns="http://schemas.openxmlformats.org/package/2006/relationships"><Relationship Id="rId3" Type="http://schemas.openxmlformats.org/officeDocument/2006/relationships/hyperlink" Target="http://www.wikipg.com/show_context.aspx?id=9381&amp;lang=fa" TargetMode="External"/><Relationship Id="rId2" Type="http://schemas.openxmlformats.org/officeDocument/2006/relationships/hyperlink" Target="http://www.wikipg.com/show_context.aspx?id=2662&amp;lang=f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hyperlink" Target="http://fa.wikipedia.org/wiki/%D9%86%DB%8C%D8%B1%D9%88%DA%AF%D8%A7%D9%87" TargetMode="External"/><Relationship Id="rId2" Type="http://schemas.openxmlformats.org/officeDocument/2006/relationships/hyperlink" Target="http://fa.wikipedia.org/wiki/%D8%AA%D9%87%D9%88%DB%8C%D9%87_%D9%85%D8%B7%D8%A8%D9%88%D8%B9" TargetMode="External"/><Relationship Id="rId1" Type="http://schemas.openxmlformats.org/officeDocument/2006/relationships/slideLayout" Target="../slideLayouts/slideLayout2.xml"/><Relationship Id="rId4" Type="http://schemas.openxmlformats.org/officeDocument/2006/relationships/hyperlink" Target="http://fa.wikipedia.org/wiki/%D9%BE%D8%A7%D9%84%D8%A7%DB%8C%D8%B4%DA%AF%D8%A7%D9%87" TargetMode="External"/></Relationships>
</file>

<file path=ppt/slides/_rels/slide171.xml.rels><?xml version="1.0" encoding="UTF-8" standalone="yes"?>
<Relationships xmlns="http://schemas.openxmlformats.org/package/2006/relationships"><Relationship Id="rId3" Type="http://schemas.openxmlformats.org/officeDocument/2006/relationships/hyperlink" Target="http://fa.wikipedia.org/wiki/%D9%81%D9%86_%D9%85%D8%AD%D9%88%D8%B1%DB%8C" TargetMode="External"/><Relationship Id="rId7" Type="http://schemas.openxmlformats.org/officeDocument/2006/relationships/hyperlink" Target="http://fa.wikipedia.org/wiki/%D8%A8%D8%AA%D9%86" TargetMode="External"/><Relationship Id="rId2" Type="http://schemas.openxmlformats.org/officeDocument/2006/relationships/hyperlink" Target="http://fa.wikipedia.org/wiki/%D9%BE%D9%86%DA%A9%D9%87" TargetMode="External"/><Relationship Id="rId1" Type="http://schemas.openxmlformats.org/officeDocument/2006/relationships/slideLayout" Target="../slideLayouts/slideLayout2.xml"/><Relationship Id="rId6" Type="http://schemas.openxmlformats.org/officeDocument/2006/relationships/hyperlink" Target="http://fa.wikipedia.org/wiki/%D9%81%D8%A7%DB%8C%D8%A8%D8%B1_%DA%AF%D9%84%D8%A7%D8%B3" TargetMode="External"/><Relationship Id="rId5" Type="http://schemas.openxmlformats.org/officeDocument/2006/relationships/hyperlink" Target="http://fa.wikipedia.org/wiki/%D8%A2%D8%A8_%D9%88_%D9%87%D9%88%D8%A7" TargetMode="External"/><Relationship Id="rId4" Type="http://schemas.openxmlformats.org/officeDocument/2006/relationships/hyperlink" Target="http://fa.wikipedia.org/wiki/%D8%B3%D8%A7%D9%86%D8%AA%D8%B1%DB%8C%D9%81%DB%8C%D9%88%DA%98" TargetMode="Externa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hyperlink" Target="http://www.memarfa.com/" TargetMode="Externa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dirty="0" smtClean="0">
                <a:cs typeface="B Zar" panose="00000400000000000000" pitchFamily="2" charset="-78"/>
              </a:rPr>
              <a:t>بنام خدا</a:t>
            </a:r>
            <a:endParaRPr lang="en-US" sz="4800" dirty="0">
              <a:cs typeface="B Zar" panose="00000400000000000000" pitchFamily="2" charset="-78"/>
            </a:endParaRPr>
          </a:p>
        </p:txBody>
      </p:sp>
      <p:sp>
        <p:nvSpPr>
          <p:cNvPr id="3" name="Content Placeholder 2"/>
          <p:cNvSpPr>
            <a:spLocks noGrp="1"/>
          </p:cNvSpPr>
          <p:nvPr>
            <p:ph idx="1"/>
          </p:nvPr>
        </p:nvSpPr>
        <p:spPr/>
        <p:txBody>
          <a:bodyPr/>
          <a:lstStyle/>
          <a:p>
            <a:r>
              <a:rPr lang="fa-IR" dirty="0" smtClean="0">
                <a:cs typeface="B Zar" panose="00000400000000000000" pitchFamily="2" charset="-78"/>
              </a:rPr>
              <a:t>تاسیسات الکتریکی و مکانیکی</a:t>
            </a:r>
          </a:p>
          <a:p>
            <a:r>
              <a:rPr lang="fa-IR" dirty="0" smtClean="0">
                <a:cs typeface="B Zar" panose="00000400000000000000" pitchFamily="2" charset="-78"/>
              </a:rPr>
              <a:t>رشته معماری</a:t>
            </a:r>
          </a:p>
        </p:txBody>
      </p:sp>
    </p:spTree>
    <p:extLst>
      <p:ext uri="{BB962C8B-B14F-4D97-AF65-F5344CB8AC3E}">
        <p14:creationId xmlns:p14="http://schemas.microsoft.com/office/powerpoint/2010/main" val="1558430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686800" cy="838200"/>
          </a:xfrm>
        </p:spPr>
        <p:txBody>
          <a:bodyPr>
            <a:normAutofit/>
          </a:bodyPr>
          <a:lstStyle/>
          <a:p>
            <a:pPr algn="ctr"/>
            <a:r>
              <a:rPr lang="fa-IR" sz="4400" b="1" dirty="0" smtClean="0">
                <a:cs typeface="B Zar" panose="00000400000000000000" pitchFamily="2" charset="-78"/>
              </a:rPr>
              <a:t>دیگ فولادی</a:t>
            </a:r>
            <a:endParaRPr lang="fa-IR" sz="4400" b="1" dirty="0">
              <a:cs typeface="B Zar" panose="00000400000000000000" pitchFamily="2" charset="-78"/>
            </a:endParaRPr>
          </a:p>
        </p:txBody>
      </p:sp>
      <p:sp>
        <p:nvSpPr>
          <p:cNvPr id="3" name="Content Placeholder 2"/>
          <p:cNvSpPr>
            <a:spLocks noGrp="1"/>
          </p:cNvSpPr>
          <p:nvPr>
            <p:ph idx="1"/>
          </p:nvPr>
        </p:nvSpPr>
        <p:spPr>
          <a:xfrm>
            <a:off x="4429124" y="1071546"/>
            <a:ext cx="4500594" cy="5786454"/>
          </a:xfrm>
        </p:spPr>
        <p:txBody>
          <a:bodyPr>
            <a:noAutofit/>
          </a:bodyPr>
          <a:lstStyle/>
          <a:p>
            <a:r>
              <a:rPr lang="fa-IR" sz="2800" dirty="0" smtClean="0">
                <a:cs typeface="B Zar" panose="00000400000000000000" pitchFamily="2" charset="-78"/>
              </a:rPr>
              <a:t>دوام این نوع دیگ ها کمتر از چدنی است.و خطر زنگ زدگی و خوردگی آبه علت ترکیب با اکسیژن در حرارتهای زیاد وجود دارد.بیشتر در سیستم های حرارت مرکزی با آب داغ یا بخار فشار قوی کاربرد داردو در دو مدل ساخته می شود:</a:t>
            </a:r>
          </a:p>
          <a:p>
            <a:r>
              <a:rPr lang="fa-IR" sz="2800" dirty="0" smtClean="0">
                <a:cs typeface="B Zar" panose="00000400000000000000" pitchFamily="2" charset="-78"/>
              </a:rPr>
              <a:t>1)دیگ فولادی با لوله های آتشین</a:t>
            </a:r>
          </a:p>
          <a:p>
            <a:r>
              <a:rPr lang="fa-IR" sz="2800" dirty="0" smtClean="0">
                <a:cs typeface="B Zar" panose="00000400000000000000" pitchFamily="2" charset="-78"/>
              </a:rPr>
              <a:t>2)دیگ فولادی با لوله های آب</a:t>
            </a:r>
            <a:endParaRPr lang="fa-IR" sz="2800" dirty="0">
              <a:cs typeface="B Zar" panose="00000400000000000000" pitchFamily="2" charset="-78"/>
            </a:endParaRPr>
          </a:p>
        </p:txBody>
      </p:sp>
      <p:pic>
        <p:nvPicPr>
          <p:cNvPr id="4" name="Content Placeholder 3" descr="dig-foladi.png"/>
          <p:cNvPicPr>
            <a:picLocks noChangeAspect="1"/>
          </p:cNvPicPr>
          <p:nvPr/>
        </p:nvPicPr>
        <p:blipFill>
          <a:blip r:embed="rId2" cstate="print"/>
          <a:stretch>
            <a:fillRect/>
          </a:stretch>
        </p:blipFill>
        <p:spPr>
          <a:xfrm>
            <a:off x="-1" y="1428736"/>
            <a:ext cx="4665995" cy="4572032"/>
          </a:xfrm>
          <a:prstGeom prst="rect">
            <a:avLst/>
          </a:prstGeom>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fa-IR" sz="3200" smtClean="0">
                <a:cs typeface="B Titr" pitchFamily="2" charset="-78"/>
              </a:rPr>
              <a:t>انواع سیستم های تهویه مطبوع </a:t>
            </a:r>
            <a:endParaRPr lang="fa-IR" smtClean="0"/>
          </a:p>
        </p:txBody>
      </p:sp>
      <p:grpSp>
        <p:nvGrpSpPr>
          <p:cNvPr id="2" name="Group 88"/>
          <p:cNvGrpSpPr>
            <a:grpSpLocks/>
          </p:cNvGrpSpPr>
          <p:nvPr/>
        </p:nvGrpSpPr>
        <p:grpSpPr bwMode="auto">
          <a:xfrm>
            <a:off x="1357313" y="928688"/>
            <a:ext cx="6000750" cy="739775"/>
            <a:chOff x="1728" y="1680"/>
            <a:chExt cx="4571" cy="653"/>
          </a:xfrm>
        </p:grpSpPr>
        <p:sp>
          <p:nvSpPr>
            <p:cNvPr id="16" name="AutoShape 62"/>
            <p:cNvSpPr>
              <a:spLocks noChangeArrowheads="1"/>
            </p:cNvSpPr>
            <p:nvPr/>
          </p:nvSpPr>
          <p:spPr bwMode="gray">
            <a:xfrm>
              <a:off x="2096" y="1794"/>
              <a:ext cx="4195" cy="436"/>
            </a:xfrm>
            <a:prstGeom prst="roundRect">
              <a:avLst>
                <a:gd name="adj" fmla="val 16667"/>
              </a:avLst>
            </a:prstGeom>
            <a:solidFill>
              <a:srgbClr val="FF9933"/>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lgn="ctr" rtl="1">
                <a:defRPr/>
              </a:pPr>
              <a:r>
                <a:rPr lang="fa-IR" dirty="0">
                  <a:latin typeface="Arial" charset="0"/>
                  <a:cs typeface="B Titr" pitchFamily="2" charset="-78"/>
                </a:rPr>
                <a:t>سیستم های تمام هوایی</a:t>
              </a:r>
              <a:endParaRPr lang="en-US" dirty="0">
                <a:latin typeface="Arial" charset="0"/>
                <a:cs typeface="B Titr" pitchFamily="2" charset="-78"/>
              </a:endParaRPr>
            </a:p>
          </p:txBody>
        </p:sp>
        <p:sp>
          <p:nvSpPr>
            <p:cNvPr id="17" name="AutoShape 63"/>
            <p:cNvSpPr>
              <a:spLocks noChangeArrowheads="1"/>
            </p:cNvSpPr>
            <p:nvPr/>
          </p:nvSpPr>
          <p:spPr bwMode="gray">
            <a:xfrm>
              <a:off x="1728" y="1680"/>
              <a:ext cx="661" cy="653"/>
            </a:xfrm>
            <a:prstGeom prst="diamond">
              <a:avLst/>
            </a:prstGeom>
            <a:solidFill>
              <a:srgbClr val="FF9933"/>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lgn="ctr">
                <a:defRPr/>
              </a:pPr>
              <a:r>
                <a:rPr lang="en-US" dirty="0">
                  <a:latin typeface="Arial" charset="0"/>
                </a:rPr>
                <a:t>1</a:t>
              </a:r>
            </a:p>
          </p:txBody>
        </p:sp>
        <p:sp>
          <p:nvSpPr>
            <p:cNvPr id="4104" name="Text Box 64"/>
            <p:cNvSpPr txBox="1">
              <a:spLocks noChangeArrowheads="1"/>
            </p:cNvSpPr>
            <p:nvPr/>
          </p:nvSpPr>
          <p:spPr bwMode="gray">
            <a:xfrm>
              <a:off x="2316" y="1846"/>
              <a:ext cx="3983" cy="278"/>
            </a:xfrm>
            <a:prstGeom prst="rect">
              <a:avLst/>
            </a:prstGeom>
            <a:noFill/>
            <a:ln w="9525" algn="ctr">
              <a:noFill/>
              <a:miter lim="800000"/>
              <a:headEnd/>
              <a:tailEnd/>
            </a:ln>
          </p:spPr>
          <p:txBody>
            <a:bodyPr lIns="68415" tIns="34208" rIns="68415" bIns="34208">
              <a:spAutoFit/>
            </a:bodyPr>
            <a:lstStyle/>
            <a:p>
              <a:pPr algn="ctr" defTabSz="684213" eaLnBrk="0" hangingPunct="0"/>
              <a:endParaRPr lang="fa-IR" sz="1600" b="1">
                <a:latin typeface="Times New Roman" pitchFamily="18" charset="0"/>
                <a:cs typeface="B Zar" pitchFamily="2" charset="-78"/>
              </a:endParaRPr>
            </a:p>
          </p:txBody>
        </p:sp>
        <p:sp>
          <p:nvSpPr>
            <p:cNvPr id="4105" name="Text Box 65"/>
            <p:cNvSpPr txBox="1">
              <a:spLocks noChangeArrowheads="1"/>
            </p:cNvSpPr>
            <p:nvPr/>
          </p:nvSpPr>
          <p:spPr bwMode="gray">
            <a:xfrm>
              <a:off x="1826" y="1824"/>
              <a:ext cx="105" cy="387"/>
            </a:xfrm>
            <a:prstGeom prst="rect">
              <a:avLst/>
            </a:prstGeom>
            <a:noFill/>
            <a:ln w="9525" algn="ctr">
              <a:noFill/>
              <a:miter lim="800000"/>
              <a:headEnd/>
              <a:tailEnd/>
            </a:ln>
          </p:spPr>
          <p:txBody>
            <a:bodyPr wrap="none" lIns="68415" tIns="34208" rIns="68415" bIns="34208">
              <a:spAutoFit/>
            </a:bodyPr>
            <a:lstStyle/>
            <a:p>
              <a:pPr algn="ctr" defTabSz="684213" eaLnBrk="0" hangingPunct="0"/>
              <a:endParaRPr lang="fa-IR" sz="2400"/>
            </a:p>
          </p:txBody>
        </p:sp>
      </p:grpSp>
      <p:sp>
        <p:nvSpPr>
          <p:cNvPr id="15" name="TextBox 14"/>
          <p:cNvSpPr txBox="1"/>
          <p:nvPr/>
        </p:nvSpPr>
        <p:spPr>
          <a:xfrm>
            <a:off x="6500813" y="2143125"/>
            <a:ext cx="2143125" cy="384175"/>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just" rtl="1">
              <a:defRPr/>
            </a:pPr>
            <a:r>
              <a:rPr lang="fa-IR" dirty="0">
                <a:cs typeface="B Titr" pitchFamily="2" charset="-78"/>
              </a:rPr>
              <a:t>هواساز  </a:t>
            </a:r>
            <a:r>
              <a:rPr lang="en-US" dirty="0">
                <a:cs typeface="B Titr" pitchFamily="2" charset="-78"/>
              </a:rPr>
              <a:t>AHU       </a:t>
            </a:r>
          </a:p>
        </p:txBody>
      </p:sp>
      <p:pic>
        <p:nvPicPr>
          <p:cNvPr id="4101" name="Picture 16" descr="http://product-image.tradeindia.com/00167630/b/0/Insulations-for-Air-Handling-unit-AHU-.jpg"/>
          <p:cNvPicPr>
            <a:picLocks noChangeAspect="1" noChangeArrowheads="1"/>
          </p:cNvPicPr>
          <p:nvPr/>
        </p:nvPicPr>
        <p:blipFill>
          <a:blip r:embed="rId2" cstate="print"/>
          <a:srcRect/>
          <a:stretch>
            <a:fillRect/>
          </a:stretch>
        </p:blipFill>
        <p:spPr bwMode="auto">
          <a:xfrm>
            <a:off x="1285875" y="2500313"/>
            <a:ext cx="4743450" cy="3400425"/>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fa-IR" sz="3200" smtClean="0">
                <a:cs typeface="B Titr" pitchFamily="2" charset="-78"/>
              </a:rPr>
              <a:t>انواع سیستم های تهویه مطبوع </a:t>
            </a:r>
            <a:endParaRPr lang="fa-IR" smtClean="0"/>
          </a:p>
        </p:txBody>
      </p:sp>
      <p:grpSp>
        <p:nvGrpSpPr>
          <p:cNvPr id="2" name="Group 88"/>
          <p:cNvGrpSpPr>
            <a:grpSpLocks/>
          </p:cNvGrpSpPr>
          <p:nvPr/>
        </p:nvGrpSpPr>
        <p:grpSpPr bwMode="auto">
          <a:xfrm>
            <a:off x="1357313" y="928688"/>
            <a:ext cx="6000750" cy="739775"/>
            <a:chOff x="1728" y="1680"/>
            <a:chExt cx="4571" cy="653"/>
          </a:xfrm>
        </p:grpSpPr>
        <p:sp>
          <p:nvSpPr>
            <p:cNvPr id="9" name="AutoShape 62"/>
            <p:cNvSpPr>
              <a:spLocks noChangeArrowheads="1"/>
            </p:cNvSpPr>
            <p:nvPr/>
          </p:nvSpPr>
          <p:spPr bwMode="gray">
            <a:xfrm>
              <a:off x="2096" y="1794"/>
              <a:ext cx="4195" cy="436"/>
            </a:xfrm>
            <a:prstGeom prst="roundRect">
              <a:avLst>
                <a:gd name="adj" fmla="val 16667"/>
              </a:avLst>
            </a:prstGeom>
            <a:solidFill>
              <a:srgbClr val="FF9933"/>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lgn="ctr" rtl="1">
                <a:defRPr/>
              </a:pPr>
              <a:r>
                <a:rPr lang="fa-IR" dirty="0">
                  <a:latin typeface="Arial" charset="0"/>
                  <a:cs typeface="B Titr" pitchFamily="2" charset="-78"/>
                </a:rPr>
                <a:t>سیستم های هوا – آب </a:t>
              </a:r>
              <a:r>
                <a:rPr lang="en-US" dirty="0">
                  <a:latin typeface="Arial" charset="0"/>
                  <a:cs typeface="B Titr" pitchFamily="2" charset="-78"/>
                </a:rPr>
                <a:t>Air &amp; water systems  </a:t>
              </a:r>
            </a:p>
          </p:txBody>
        </p:sp>
        <p:sp>
          <p:nvSpPr>
            <p:cNvPr id="10" name="AutoShape 63"/>
            <p:cNvSpPr>
              <a:spLocks noChangeArrowheads="1"/>
            </p:cNvSpPr>
            <p:nvPr/>
          </p:nvSpPr>
          <p:spPr bwMode="gray">
            <a:xfrm>
              <a:off x="1728" y="1680"/>
              <a:ext cx="661" cy="653"/>
            </a:xfrm>
            <a:prstGeom prst="diamond">
              <a:avLst/>
            </a:prstGeom>
            <a:solidFill>
              <a:srgbClr val="FF9933"/>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lgn="ctr">
                <a:defRPr/>
              </a:pPr>
              <a:r>
                <a:rPr lang="en-US"/>
                <a:t>2</a:t>
              </a:r>
            </a:p>
          </p:txBody>
        </p:sp>
        <p:sp>
          <p:nvSpPr>
            <p:cNvPr id="5129" name="Text Box 64"/>
            <p:cNvSpPr txBox="1">
              <a:spLocks noChangeArrowheads="1"/>
            </p:cNvSpPr>
            <p:nvPr/>
          </p:nvSpPr>
          <p:spPr bwMode="gray">
            <a:xfrm>
              <a:off x="2316" y="1846"/>
              <a:ext cx="3983" cy="278"/>
            </a:xfrm>
            <a:prstGeom prst="rect">
              <a:avLst/>
            </a:prstGeom>
            <a:noFill/>
            <a:ln w="9525" algn="ctr">
              <a:noFill/>
              <a:miter lim="800000"/>
              <a:headEnd/>
              <a:tailEnd/>
            </a:ln>
          </p:spPr>
          <p:txBody>
            <a:bodyPr lIns="68415" tIns="34208" rIns="68415" bIns="34208">
              <a:spAutoFit/>
            </a:bodyPr>
            <a:lstStyle/>
            <a:p>
              <a:pPr algn="ctr" defTabSz="684213" eaLnBrk="0" hangingPunct="0"/>
              <a:endParaRPr lang="fa-IR" sz="1600" b="1">
                <a:latin typeface="Times New Roman" pitchFamily="18" charset="0"/>
                <a:cs typeface="B Zar" pitchFamily="2" charset="-78"/>
              </a:endParaRPr>
            </a:p>
          </p:txBody>
        </p:sp>
        <p:sp>
          <p:nvSpPr>
            <p:cNvPr id="5130" name="Text Box 65"/>
            <p:cNvSpPr txBox="1">
              <a:spLocks noChangeArrowheads="1"/>
            </p:cNvSpPr>
            <p:nvPr/>
          </p:nvSpPr>
          <p:spPr bwMode="gray">
            <a:xfrm>
              <a:off x="1826" y="1824"/>
              <a:ext cx="105" cy="387"/>
            </a:xfrm>
            <a:prstGeom prst="rect">
              <a:avLst/>
            </a:prstGeom>
            <a:noFill/>
            <a:ln w="9525" algn="ctr">
              <a:noFill/>
              <a:miter lim="800000"/>
              <a:headEnd/>
              <a:tailEnd/>
            </a:ln>
          </p:spPr>
          <p:txBody>
            <a:bodyPr wrap="none" lIns="68415" tIns="34208" rIns="68415" bIns="34208">
              <a:spAutoFit/>
            </a:bodyPr>
            <a:lstStyle/>
            <a:p>
              <a:pPr algn="ctr" defTabSz="684213" eaLnBrk="0" hangingPunct="0"/>
              <a:endParaRPr lang="fa-IR" sz="2400"/>
            </a:p>
          </p:txBody>
        </p:sp>
      </p:grpSp>
      <p:pic>
        <p:nvPicPr>
          <p:cNvPr id="5124" name="Picture 2" descr="http://www.energija.com.mk/images/klima1/42CE.jpg"/>
          <p:cNvPicPr>
            <a:picLocks noChangeAspect="1" noChangeArrowheads="1"/>
          </p:cNvPicPr>
          <p:nvPr/>
        </p:nvPicPr>
        <p:blipFill>
          <a:blip r:embed="rId2" cstate="print"/>
          <a:srcRect/>
          <a:stretch>
            <a:fillRect/>
          </a:stretch>
        </p:blipFill>
        <p:spPr bwMode="auto">
          <a:xfrm>
            <a:off x="4857750" y="2786063"/>
            <a:ext cx="3452813" cy="3000375"/>
          </a:xfrm>
          <a:prstGeom prst="rect">
            <a:avLst/>
          </a:prstGeom>
          <a:noFill/>
          <a:ln w="9525">
            <a:noFill/>
            <a:miter lim="800000"/>
            <a:headEnd/>
            <a:tailEnd/>
          </a:ln>
        </p:spPr>
      </p:pic>
      <p:pic>
        <p:nvPicPr>
          <p:cNvPr id="5125" name="Picture 4" descr="http://product-image.tradeindia.com/00301044/b/0/Air-Handling-Unit-AHU-.jpg"/>
          <p:cNvPicPr>
            <a:picLocks noChangeAspect="1" noChangeArrowheads="1"/>
          </p:cNvPicPr>
          <p:nvPr/>
        </p:nvPicPr>
        <p:blipFill>
          <a:blip r:embed="rId3" cstate="print"/>
          <a:srcRect/>
          <a:stretch>
            <a:fillRect/>
          </a:stretch>
        </p:blipFill>
        <p:spPr bwMode="auto">
          <a:xfrm>
            <a:off x="1214438" y="2786063"/>
            <a:ext cx="3286125" cy="3000375"/>
          </a:xfrm>
          <a:prstGeom prst="rect">
            <a:avLst/>
          </a:prstGeom>
          <a:noFill/>
          <a:ln w="9525">
            <a:noFill/>
            <a:miter lim="800000"/>
            <a:headEnd/>
            <a:tailEnd/>
          </a:ln>
        </p:spPr>
      </p:pic>
      <p:sp>
        <p:nvSpPr>
          <p:cNvPr id="15" name="TextBox 14"/>
          <p:cNvSpPr txBox="1"/>
          <p:nvPr/>
        </p:nvSpPr>
        <p:spPr>
          <a:xfrm>
            <a:off x="6286500" y="2143125"/>
            <a:ext cx="2357438" cy="384175"/>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rtl="1">
              <a:defRPr/>
            </a:pPr>
            <a:r>
              <a:rPr lang="fa-IR" dirty="0">
                <a:cs typeface="B Titr" pitchFamily="2" charset="-78"/>
              </a:rPr>
              <a:t>هواساز  +   فن کویل</a:t>
            </a:r>
            <a:endParaRPr lang="en-US" dirty="0">
              <a:cs typeface="B Titr" pitchFamily="2" charset="-78"/>
            </a:endParaRPr>
          </a:p>
        </p:txBody>
      </p:sp>
    </p:spTree>
  </p:cSld>
  <p:clrMapOvr>
    <a:masterClrMapping/>
  </p:clrMapOvr>
  <p:transition spd="slow">
    <p:random/>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fa-IR" sz="3200" smtClean="0">
                <a:cs typeface="B Titr" pitchFamily="2" charset="-78"/>
              </a:rPr>
              <a:t>انواع سیستم های تهویه مطبوع </a:t>
            </a:r>
            <a:endParaRPr lang="fa-IR" smtClean="0"/>
          </a:p>
        </p:txBody>
      </p:sp>
      <p:pic>
        <p:nvPicPr>
          <p:cNvPr id="8195" name="Picture 2" descr="http://www.comfortiscool.com/images/50.jpg"/>
          <p:cNvPicPr>
            <a:picLocks noChangeAspect="1" noChangeArrowheads="1"/>
          </p:cNvPicPr>
          <p:nvPr/>
        </p:nvPicPr>
        <p:blipFill>
          <a:blip r:embed="rId2" cstate="print"/>
          <a:srcRect/>
          <a:stretch>
            <a:fillRect/>
          </a:stretch>
        </p:blipFill>
        <p:spPr bwMode="auto">
          <a:xfrm>
            <a:off x="2143125" y="2357438"/>
            <a:ext cx="4357688" cy="3786187"/>
          </a:xfrm>
          <a:prstGeom prst="rect">
            <a:avLst/>
          </a:prstGeom>
          <a:noFill/>
          <a:ln w="9525">
            <a:noFill/>
            <a:miter lim="800000"/>
            <a:headEnd/>
            <a:tailEnd/>
          </a:ln>
        </p:spPr>
      </p:pic>
      <p:grpSp>
        <p:nvGrpSpPr>
          <p:cNvPr id="2" name="Group 88"/>
          <p:cNvGrpSpPr>
            <a:grpSpLocks/>
          </p:cNvGrpSpPr>
          <p:nvPr/>
        </p:nvGrpSpPr>
        <p:grpSpPr bwMode="auto">
          <a:xfrm>
            <a:off x="1509713" y="1081088"/>
            <a:ext cx="6000750" cy="739775"/>
            <a:chOff x="1728" y="1680"/>
            <a:chExt cx="4571" cy="653"/>
          </a:xfrm>
        </p:grpSpPr>
        <p:sp>
          <p:nvSpPr>
            <p:cNvPr id="10" name="AutoShape 62"/>
            <p:cNvSpPr>
              <a:spLocks noChangeArrowheads="1"/>
            </p:cNvSpPr>
            <p:nvPr/>
          </p:nvSpPr>
          <p:spPr bwMode="gray">
            <a:xfrm>
              <a:off x="2096" y="1794"/>
              <a:ext cx="4195" cy="436"/>
            </a:xfrm>
            <a:prstGeom prst="roundRect">
              <a:avLst>
                <a:gd name="adj" fmla="val 16667"/>
              </a:avLst>
            </a:prstGeom>
            <a:solidFill>
              <a:srgbClr val="FF9933"/>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lgn="ctr" rtl="1">
                <a:defRPr/>
              </a:pPr>
              <a:r>
                <a:rPr lang="fa-IR" dirty="0">
                  <a:latin typeface="Arial" charset="0"/>
                  <a:cs typeface="B Titr" pitchFamily="2" charset="-78"/>
                </a:rPr>
                <a:t>سیستم های انبساط مستقیم</a:t>
              </a:r>
              <a:r>
                <a:rPr lang="en-US" dirty="0">
                  <a:latin typeface="Arial" charset="0"/>
                  <a:cs typeface="B Titr" pitchFamily="2" charset="-78"/>
                </a:rPr>
                <a:t>DX coil systems  </a:t>
              </a:r>
            </a:p>
          </p:txBody>
        </p:sp>
        <p:sp>
          <p:nvSpPr>
            <p:cNvPr id="11" name="AutoShape 63"/>
            <p:cNvSpPr>
              <a:spLocks noChangeArrowheads="1"/>
            </p:cNvSpPr>
            <p:nvPr/>
          </p:nvSpPr>
          <p:spPr bwMode="gray">
            <a:xfrm>
              <a:off x="1728" y="1680"/>
              <a:ext cx="661" cy="653"/>
            </a:xfrm>
            <a:prstGeom prst="diamond">
              <a:avLst/>
            </a:prstGeom>
            <a:solidFill>
              <a:srgbClr val="FF9933"/>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lgn="ctr">
                <a:defRPr/>
              </a:pPr>
              <a:r>
                <a:rPr lang="en-US"/>
                <a:t>4</a:t>
              </a:r>
            </a:p>
          </p:txBody>
        </p:sp>
        <p:sp>
          <p:nvSpPr>
            <p:cNvPr id="8200" name="Text Box 64"/>
            <p:cNvSpPr txBox="1">
              <a:spLocks noChangeArrowheads="1"/>
            </p:cNvSpPr>
            <p:nvPr/>
          </p:nvSpPr>
          <p:spPr bwMode="gray">
            <a:xfrm>
              <a:off x="2316" y="1846"/>
              <a:ext cx="3983" cy="278"/>
            </a:xfrm>
            <a:prstGeom prst="rect">
              <a:avLst/>
            </a:prstGeom>
            <a:noFill/>
            <a:ln w="9525" algn="ctr">
              <a:noFill/>
              <a:miter lim="800000"/>
              <a:headEnd/>
              <a:tailEnd/>
            </a:ln>
          </p:spPr>
          <p:txBody>
            <a:bodyPr lIns="68415" tIns="34208" rIns="68415" bIns="34208">
              <a:spAutoFit/>
            </a:bodyPr>
            <a:lstStyle/>
            <a:p>
              <a:pPr algn="ctr" defTabSz="684213" eaLnBrk="0" hangingPunct="0"/>
              <a:endParaRPr lang="fa-IR" sz="1600" b="1">
                <a:latin typeface="Times New Roman" pitchFamily="18" charset="0"/>
                <a:cs typeface="B Zar" pitchFamily="2" charset="-78"/>
              </a:endParaRPr>
            </a:p>
          </p:txBody>
        </p:sp>
        <p:sp>
          <p:nvSpPr>
            <p:cNvPr id="8201" name="Text Box 65"/>
            <p:cNvSpPr txBox="1">
              <a:spLocks noChangeArrowheads="1"/>
            </p:cNvSpPr>
            <p:nvPr/>
          </p:nvSpPr>
          <p:spPr bwMode="gray">
            <a:xfrm>
              <a:off x="1826" y="1824"/>
              <a:ext cx="105" cy="387"/>
            </a:xfrm>
            <a:prstGeom prst="rect">
              <a:avLst/>
            </a:prstGeom>
            <a:noFill/>
            <a:ln w="9525" algn="ctr">
              <a:noFill/>
              <a:miter lim="800000"/>
              <a:headEnd/>
              <a:tailEnd/>
            </a:ln>
          </p:spPr>
          <p:txBody>
            <a:bodyPr wrap="none" lIns="68415" tIns="34208" rIns="68415" bIns="34208">
              <a:spAutoFit/>
            </a:bodyPr>
            <a:lstStyle/>
            <a:p>
              <a:pPr algn="ctr" defTabSz="684213" eaLnBrk="0" hangingPunct="0"/>
              <a:endParaRPr lang="fa-IR" sz="2400"/>
            </a:p>
          </p:txBody>
        </p:sp>
      </p:grpSp>
      <p:sp>
        <p:nvSpPr>
          <p:cNvPr id="14" name="TextBox 13"/>
          <p:cNvSpPr txBox="1"/>
          <p:nvPr/>
        </p:nvSpPr>
        <p:spPr>
          <a:xfrm>
            <a:off x="7000875" y="2143125"/>
            <a:ext cx="1643063" cy="384175"/>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rtl="1">
              <a:defRPr/>
            </a:pPr>
            <a:r>
              <a:rPr lang="fa-IR" dirty="0">
                <a:cs typeface="B Titr" pitchFamily="2" charset="-78"/>
              </a:rPr>
              <a:t>اسپیلیت</a:t>
            </a:r>
            <a:endParaRPr lang="en-US" dirty="0">
              <a:cs typeface="B Titr" pitchFamily="2" charset="-78"/>
            </a:endParaRPr>
          </a:p>
        </p:txBody>
      </p:sp>
    </p:spTree>
  </p:cSld>
  <p:clrMapOvr>
    <a:masterClrMapping/>
  </p:clrMapOvr>
  <p:transition spd="slow">
    <p:random/>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idx="4294967295"/>
          </p:nvPr>
        </p:nvSpPr>
        <p:spPr bwMode="gray">
          <a:xfrm>
            <a:off x="2195736" y="1340768"/>
            <a:ext cx="5687616" cy="1117650"/>
          </a:xfrm>
        </p:spPr>
        <p:txBody>
          <a:bodyPr/>
          <a:lstStyle/>
          <a:p>
            <a:pPr algn="r" eaLnBrk="1" hangingPunct="1"/>
            <a:r>
              <a:rPr lang="fa-IR" sz="4000" dirty="0" smtClean="0">
                <a:solidFill>
                  <a:srgbClr val="000099"/>
                </a:solidFill>
                <a:cs typeface="B Titr" pitchFamily="2" charset="-78"/>
              </a:rPr>
              <a:t>انواع سیستم های تمام هوا</a:t>
            </a:r>
            <a:endParaRPr lang="en-US" sz="4000" dirty="0" smtClean="0">
              <a:solidFill>
                <a:srgbClr val="000099"/>
              </a:solidFill>
              <a:cs typeface="B Titr" pitchFamily="2" charset="-78"/>
            </a:endParaRPr>
          </a:p>
        </p:txBody>
      </p:sp>
    </p:spTree>
  </p:cSld>
  <p:clrMapOvr>
    <a:masterClrMapping/>
  </p:clrMapOvr>
  <p:transition spd="slow">
    <p:random/>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fa-IR" sz="3200" smtClean="0">
                <a:cs typeface="B Titr" pitchFamily="2" charset="-78"/>
              </a:rPr>
              <a:t>معرفي سیستم های تمام هوايي </a:t>
            </a:r>
            <a:endParaRPr lang="fa-IR" smtClean="0"/>
          </a:p>
        </p:txBody>
      </p:sp>
      <p:grpSp>
        <p:nvGrpSpPr>
          <p:cNvPr id="2" name="Group 88"/>
          <p:cNvGrpSpPr>
            <a:grpSpLocks/>
          </p:cNvGrpSpPr>
          <p:nvPr/>
        </p:nvGrpSpPr>
        <p:grpSpPr bwMode="auto">
          <a:xfrm>
            <a:off x="1357313" y="928688"/>
            <a:ext cx="6000750" cy="739775"/>
            <a:chOff x="1728" y="1680"/>
            <a:chExt cx="4571" cy="653"/>
          </a:xfrm>
        </p:grpSpPr>
        <p:sp>
          <p:nvSpPr>
            <p:cNvPr id="16" name="AutoShape 62"/>
            <p:cNvSpPr>
              <a:spLocks noChangeArrowheads="1"/>
            </p:cNvSpPr>
            <p:nvPr/>
          </p:nvSpPr>
          <p:spPr bwMode="gray">
            <a:xfrm>
              <a:off x="2096" y="1794"/>
              <a:ext cx="4195" cy="436"/>
            </a:xfrm>
            <a:prstGeom prst="roundRect">
              <a:avLst>
                <a:gd name="adj" fmla="val 16667"/>
              </a:avLst>
            </a:prstGeom>
            <a:solidFill>
              <a:srgbClr val="FF9933"/>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n-US">
                <a:latin typeface="Arial" charset="0"/>
              </a:endParaRPr>
            </a:p>
          </p:txBody>
        </p:sp>
        <p:sp>
          <p:nvSpPr>
            <p:cNvPr id="17" name="AutoShape 63"/>
            <p:cNvSpPr>
              <a:spLocks noChangeArrowheads="1"/>
            </p:cNvSpPr>
            <p:nvPr/>
          </p:nvSpPr>
          <p:spPr bwMode="gray">
            <a:xfrm>
              <a:off x="1728" y="1680"/>
              <a:ext cx="661" cy="653"/>
            </a:xfrm>
            <a:prstGeom prst="diamond">
              <a:avLst/>
            </a:prstGeom>
            <a:solidFill>
              <a:srgbClr val="FF9933"/>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lgn="ctr">
                <a:defRPr/>
              </a:pPr>
              <a:r>
                <a:rPr lang="en-US"/>
                <a:t>1</a:t>
              </a:r>
            </a:p>
          </p:txBody>
        </p:sp>
        <p:sp>
          <p:nvSpPr>
            <p:cNvPr id="11272" name="Text Box 64"/>
            <p:cNvSpPr txBox="1">
              <a:spLocks noChangeArrowheads="1"/>
            </p:cNvSpPr>
            <p:nvPr/>
          </p:nvSpPr>
          <p:spPr bwMode="gray">
            <a:xfrm>
              <a:off x="2316" y="1846"/>
              <a:ext cx="3983" cy="278"/>
            </a:xfrm>
            <a:prstGeom prst="rect">
              <a:avLst/>
            </a:prstGeom>
            <a:noFill/>
            <a:ln w="9525" algn="ctr">
              <a:noFill/>
              <a:miter lim="800000"/>
              <a:headEnd/>
              <a:tailEnd/>
            </a:ln>
          </p:spPr>
          <p:txBody>
            <a:bodyPr lIns="68415" tIns="34208" rIns="68415" bIns="34208">
              <a:spAutoFit/>
            </a:bodyPr>
            <a:lstStyle/>
            <a:p>
              <a:pPr algn="ctr" defTabSz="684213" eaLnBrk="0" hangingPunct="0"/>
              <a:endParaRPr lang="fa-IR" sz="1600" b="1">
                <a:latin typeface="Times New Roman" pitchFamily="18" charset="0"/>
                <a:cs typeface="B Zar" pitchFamily="2" charset="-78"/>
              </a:endParaRPr>
            </a:p>
          </p:txBody>
        </p:sp>
        <p:sp>
          <p:nvSpPr>
            <p:cNvPr id="11273" name="Text Box 65"/>
            <p:cNvSpPr txBox="1">
              <a:spLocks noChangeArrowheads="1"/>
            </p:cNvSpPr>
            <p:nvPr/>
          </p:nvSpPr>
          <p:spPr bwMode="gray">
            <a:xfrm>
              <a:off x="1826" y="1824"/>
              <a:ext cx="105" cy="387"/>
            </a:xfrm>
            <a:prstGeom prst="rect">
              <a:avLst/>
            </a:prstGeom>
            <a:noFill/>
            <a:ln w="9525" algn="ctr">
              <a:noFill/>
              <a:miter lim="800000"/>
              <a:headEnd/>
              <a:tailEnd/>
            </a:ln>
          </p:spPr>
          <p:txBody>
            <a:bodyPr wrap="none" lIns="68415" tIns="34208" rIns="68415" bIns="34208">
              <a:spAutoFit/>
            </a:bodyPr>
            <a:lstStyle/>
            <a:p>
              <a:pPr algn="ctr" defTabSz="684213" eaLnBrk="0" hangingPunct="0"/>
              <a:endParaRPr lang="fa-IR" sz="2400"/>
            </a:p>
          </p:txBody>
        </p:sp>
      </p:grpSp>
      <p:sp>
        <p:nvSpPr>
          <p:cNvPr id="11268" name="Rectangle 9"/>
          <p:cNvSpPr>
            <a:spLocks noChangeArrowheads="1"/>
          </p:cNvSpPr>
          <p:nvPr/>
        </p:nvSpPr>
        <p:spPr bwMode="auto">
          <a:xfrm>
            <a:off x="3059113" y="1125538"/>
            <a:ext cx="2909887" cy="381000"/>
          </a:xfrm>
          <a:prstGeom prst="rect">
            <a:avLst/>
          </a:prstGeom>
          <a:noFill/>
          <a:ln w="9525">
            <a:noFill/>
            <a:miter lim="800000"/>
            <a:headEnd/>
            <a:tailEnd/>
          </a:ln>
        </p:spPr>
        <p:txBody>
          <a:bodyPr wrap="none">
            <a:spAutoFit/>
          </a:bodyPr>
          <a:lstStyle/>
          <a:p>
            <a:pPr defTabSz="957263"/>
            <a:r>
              <a:rPr lang="en-US"/>
              <a:t>CAV Single Zone System</a:t>
            </a:r>
          </a:p>
        </p:txBody>
      </p:sp>
      <p:pic>
        <p:nvPicPr>
          <p:cNvPr id="11269" name="Picture 10"/>
          <p:cNvPicPr>
            <a:picLocks noChangeAspect="1" noChangeArrowheads="1"/>
          </p:cNvPicPr>
          <p:nvPr/>
        </p:nvPicPr>
        <p:blipFill>
          <a:blip r:embed="rId2" cstate="print"/>
          <a:srcRect/>
          <a:stretch>
            <a:fillRect/>
          </a:stretch>
        </p:blipFill>
        <p:spPr bwMode="auto">
          <a:xfrm>
            <a:off x="1331913" y="1989138"/>
            <a:ext cx="6799262" cy="3838575"/>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53975"/>
            <a:ext cx="7392988" cy="563563"/>
          </a:xfrm>
        </p:spPr>
        <p:txBody>
          <a:bodyPr/>
          <a:lstStyle/>
          <a:p>
            <a:pPr rtl="1" eaLnBrk="1" hangingPunct="1"/>
            <a:r>
              <a:rPr lang="fa-IR" sz="2800" smtClean="0">
                <a:cs typeface="B Titr" pitchFamily="2" charset="-78"/>
              </a:rPr>
              <a:t>معرفي سیستم های تمام هوايي</a:t>
            </a:r>
            <a:endParaRPr lang="en-US" sz="2800" smtClean="0">
              <a:cs typeface="B Titr" pitchFamily="2" charset="-78"/>
            </a:endParaRPr>
          </a:p>
        </p:txBody>
      </p:sp>
      <p:pic>
        <p:nvPicPr>
          <p:cNvPr id="12291" name="Picture 28" descr="D:\Users\Vahid\Desktop\namyeshgah\normal sys.png"/>
          <p:cNvPicPr>
            <a:picLocks noChangeAspect="1" noChangeArrowheads="1"/>
          </p:cNvPicPr>
          <p:nvPr/>
        </p:nvPicPr>
        <p:blipFill>
          <a:blip r:embed="rId2" cstate="print"/>
          <a:srcRect/>
          <a:stretch>
            <a:fillRect/>
          </a:stretch>
        </p:blipFill>
        <p:spPr bwMode="auto">
          <a:xfrm>
            <a:off x="2357438" y="1643063"/>
            <a:ext cx="4495800" cy="2481262"/>
          </a:xfrm>
          <a:prstGeom prst="rect">
            <a:avLst/>
          </a:prstGeom>
          <a:noFill/>
          <a:ln w="9525">
            <a:noFill/>
            <a:miter lim="800000"/>
            <a:headEnd/>
            <a:tailEnd/>
          </a:ln>
        </p:spPr>
      </p:pic>
      <p:sp>
        <p:nvSpPr>
          <p:cNvPr id="12292" name="TextBox 43"/>
          <p:cNvSpPr txBox="1">
            <a:spLocks noChangeArrowheads="1"/>
          </p:cNvSpPr>
          <p:nvPr/>
        </p:nvSpPr>
        <p:spPr bwMode="auto">
          <a:xfrm>
            <a:off x="827584" y="4131748"/>
            <a:ext cx="6317878" cy="2554545"/>
          </a:xfrm>
          <a:prstGeom prst="rect">
            <a:avLst/>
          </a:prstGeom>
          <a:noFill/>
          <a:ln w="9525">
            <a:noFill/>
            <a:miter lim="800000"/>
            <a:headEnd/>
            <a:tailEnd/>
          </a:ln>
        </p:spPr>
        <p:txBody>
          <a:bodyPr wrap="square">
            <a:spAutoFit/>
          </a:bodyPr>
          <a:lstStyle/>
          <a:p>
            <a:pPr algn="just" rtl="1"/>
            <a:r>
              <a:rPr lang="fa-IR" sz="2000" dirty="0">
                <a:cs typeface="B Zar" pitchFamily="2" charset="-78"/>
              </a:rPr>
              <a:t>در یک سیستم </a:t>
            </a:r>
            <a:r>
              <a:rPr lang="en-US" sz="2000" dirty="0">
                <a:latin typeface="Times New Roman" pitchFamily="18" charset="0"/>
                <a:cs typeface="Times New Roman" pitchFamily="18" charset="0"/>
              </a:rPr>
              <a:t>CAV</a:t>
            </a:r>
            <a:r>
              <a:rPr lang="fa-IR" sz="2000" dirty="0">
                <a:cs typeface="B Zar" pitchFamily="2" charset="-78"/>
              </a:rPr>
              <a:t> حجم هوای فن برابر با حداکثر هوای مورد نیاز فضاها است و دمای فضاها توسط تغییر در دمای هوای خروجی از کویل کنترل می شود.</a:t>
            </a:r>
          </a:p>
          <a:p>
            <a:pPr algn="just" rtl="1"/>
            <a:r>
              <a:rPr lang="fa-IR" sz="2000" b="1" dirty="0">
                <a:cs typeface="B Zar" pitchFamily="2" charset="-78"/>
              </a:rPr>
              <a:t>مزایا :</a:t>
            </a:r>
          </a:p>
          <a:p>
            <a:pPr algn="just" rtl="1">
              <a:buFontTx/>
              <a:buChar char="-"/>
            </a:pPr>
            <a:r>
              <a:rPr lang="fa-IR" sz="2000" dirty="0">
                <a:cs typeface="B Zar" pitchFamily="2" charset="-78"/>
              </a:rPr>
              <a:t> طراحی آسان، قابل اتکا و بدون پیچیدگی.</a:t>
            </a:r>
          </a:p>
          <a:p>
            <a:pPr algn="just" rtl="1">
              <a:buFontTx/>
              <a:buChar char="-"/>
            </a:pPr>
            <a:r>
              <a:rPr lang="fa-IR" sz="2000" dirty="0">
                <a:cs typeface="B Zar" pitchFamily="2" charset="-78"/>
              </a:rPr>
              <a:t> مناسب فضاهایی که کنترل فشار در آن ها مهم است.</a:t>
            </a:r>
          </a:p>
          <a:p>
            <a:pPr algn="just" rtl="1"/>
            <a:r>
              <a:rPr lang="fa-IR" sz="2000" b="1" dirty="0">
                <a:cs typeface="B Zar" pitchFamily="2" charset="-78"/>
              </a:rPr>
              <a:t>معایب :</a:t>
            </a:r>
          </a:p>
          <a:p>
            <a:pPr algn="just" rtl="1"/>
            <a:r>
              <a:rPr lang="fa-IR" sz="2000" dirty="0">
                <a:cs typeface="B Zar" pitchFamily="2" charset="-78"/>
              </a:rPr>
              <a:t>* مصرف بالای انرژی که شامل اتلاف انرژی سرمایش، گرمایش و فن می شود.</a:t>
            </a:r>
          </a:p>
          <a:p>
            <a:pPr algn="just" rtl="1"/>
            <a:r>
              <a:rPr lang="fa-IR" sz="2000" dirty="0">
                <a:cs typeface="B Zar" pitchFamily="2" charset="-78"/>
              </a:rPr>
              <a:t> </a:t>
            </a:r>
          </a:p>
        </p:txBody>
      </p:sp>
      <p:grpSp>
        <p:nvGrpSpPr>
          <p:cNvPr id="2" name="Group 88"/>
          <p:cNvGrpSpPr>
            <a:grpSpLocks/>
          </p:cNvGrpSpPr>
          <p:nvPr/>
        </p:nvGrpSpPr>
        <p:grpSpPr bwMode="auto">
          <a:xfrm>
            <a:off x="1357313" y="928688"/>
            <a:ext cx="6000750" cy="739775"/>
            <a:chOff x="1728" y="1680"/>
            <a:chExt cx="4571" cy="653"/>
          </a:xfrm>
        </p:grpSpPr>
        <p:sp>
          <p:nvSpPr>
            <p:cNvPr id="16" name="AutoShape 62"/>
            <p:cNvSpPr>
              <a:spLocks noChangeArrowheads="1"/>
            </p:cNvSpPr>
            <p:nvPr/>
          </p:nvSpPr>
          <p:spPr bwMode="gray">
            <a:xfrm>
              <a:off x="2096" y="1794"/>
              <a:ext cx="4195" cy="436"/>
            </a:xfrm>
            <a:prstGeom prst="roundRect">
              <a:avLst>
                <a:gd name="adj" fmla="val 16667"/>
              </a:avLst>
            </a:prstGeom>
            <a:solidFill>
              <a:srgbClr val="FF9933"/>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n-US">
                <a:latin typeface="Arial" charset="0"/>
              </a:endParaRPr>
            </a:p>
          </p:txBody>
        </p:sp>
        <p:sp>
          <p:nvSpPr>
            <p:cNvPr id="17" name="AutoShape 63"/>
            <p:cNvSpPr>
              <a:spLocks noChangeArrowheads="1"/>
            </p:cNvSpPr>
            <p:nvPr/>
          </p:nvSpPr>
          <p:spPr bwMode="gray">
            <a:xfrm>
              <a:off x="1728" y="1680"/>
              <a:ext cx="661" cy="653"/>
            </a:xfrm>
            <a:prstGeom prst="diamond">
              <a:avLst/>
            </a:prstGeom>
            <a:solidFill>
              <a:srgbClr val="FF9933"/>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lgn="ctr">
                <a:defRPr/>
              </a:pPr>
              <a:r>
                <a:rPr lang="en-US"/>
                <a:t>1</a:t>
              </a:r>
            </a:p>
          </p:txBody>
        </p:sp>
        <p:sp>
          <p:nvSpPr>
            <p:cNvPr id="12297" name="Text Box 64"/>
            <p:cNvSpPr txBox="1">
              <a:spLocks noChangeArrowheads="1"/>
            </p:cNvSpPr>
            <p:nvPr/>
          </p:nvSpPr>
          <p:spPr bwMode="gray">
            <a:xfrm>
              <a:off x="2316" y="1846"/>
              <a:ext cx="3983" cy="278"/>
            </a:xfrm>
            <a:prstGeom prst="rect">
              <a:avLst/>
            </a:prstGeom>
            <a:noFill/>
            <a:ln w="9525" algn="ctr">
              <a:noFill/>
              <a:miter lim="800000"/>
              <a:headEnd/>
              <a:tailEnd/>
            </a:ln>
          </p:spPr>
          <p:txBody>
            <a:bodyPr lIns="68415" tIns="34208" rIns="68415" bIns="34208">
              <a:spAutoFit/>
            </a:bodyPr>
            <a:lstStyle/>
            <a:p>
              <a:pPr algn="ctr" defTabSz="684213" eaLnBrk="0" hangingPunct="0"/>
              <a:endParaRPr lang="fa-IR" sz="1600" b="1">
                <a:latin typeface="Times New Roman" pitchFamily="18" charset="0"/>
                <a:cs typeface="B Zar" pitchFamily="2" charset="-78"/>
              </a:endParaRPr>
            </a:p>
          </p:txBody>
        </p:sp>
        <p:sp>
          <p:nvSpPr>
            <p:cNvPr id="12298" name="Text Box 65"/>
            <p:cNvSpPr txBox="1">
              <a:spLocks noChangeArrowheads="1"/>
            </p:cNvSpPr>
            <p:nvPr/>
          </p:nvSpPr>
          <p:spPr bwMode="gray">
            <a:xfrm>
              <a:off x="1826" y="1824"/>
              <a:ext cx="105" cy="387"/>
            </a:xfrm>
            <a:prstGeom prst="rect">
              <a:avLst/>
            </a:prstGeom>
            <a:noFill/>
            <a:ln w="9525" algn="ctr">
              <a:noFill/>
              <a:miter lim="800000"/>
              <a:headEnd/>
              <a:tailEnd/>
            </a:ln>
          </p:spPr>
          <p:txBody>
            <a:bodyPr wrap="none" lIns="68415" tIns="34208" rIns="68415" bIns="34208">
              <a:spAutoFit/>
            </a:bodyPr>
            <a:lstStyle/>
            <a:p>
              <a:pPr algn="ctr" defTabSz="684213" eaLnBrk="0" hangingPunct="0"/>
              <a:endParaRPr lang="fa-IR" sz="2400"/>
            </a:p>
          </p:txBody>
        </p:sp>
      </p:grpSp>
      <p:sp>
        <p:nvSpPr>
          <p:cNvPr id="12294" name="Rectangle 20"/>
          <p:cNvSpPr>
            <a:spLocks noChangeArrowheads="1"/>
          </p:cNvSpPr>
          <p:nvPr/>
        </p:nvSpPr>
        <p:spPr bwMode="auto">
          <a:xfrm>
            <a:off x="3059113" y="1125538"/>
            <a:ext cx="2909887" cy="381000"/>
          </a:xfrm>
          <a:prstGeom prst="rect">
            <a:avLst/>
          </a:prstGeom>
          <a:noFill/>
          <a:ln w="9525">
            <a:noFill/>
            <a:miter lim="800000"/>
            <a:headEnd/>
            <a:tailEnd/>
          </a:ln>
        </p:spPr>
        <p:txBody>
          <a:bodyPr wrap="none">
            <a:spAutoFit/>
          </a:bodyPr>
          <a:lstStyle/>
          <a:p>
            <a:pPr defTabSz="957263"/>
            <a:r>
              <a:rPr lang="en-US"/>
              <a:t>CAV Single Zone System</a:t>
            </a:r>
          </a:p>
        </p:txBody>
      </p:sp>
    </p:spTree>
  </p:cSld>
  <p:clrMapOvr>
    <a:masterClrMapping/>
  </p:clrMapOvr>
  <p:transition spd="slow">
    <p:rand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p:cNvSpPr>
          <p:nvPr/>
        </p:nvSpPr>
        <p:spPr bwMode="white">
          <a:xfrm>
            <a:off x="542925" y="53975"/>
            <a:ext cx="7392988" cy="563563"/>
          </a:xfrm>
          <a:prstGeom prst="rect">
            <a:avLst/>
          </a:prstGeom>
          <a:noFill/>
          <a:ln w="9525">
            <a:noFill/>
            <a:miter lim="800000"/>
            <a:headEnd/>
            <a:tailEnd/>
          </a:ln>
        </p:spPr>
        <p:txBody>
          <a:bodyPr lIns="95782" tIns="47891" rIns="95782" bIns="47891" anchor="ctr"/>
          <a:lstStyle/>
          <a:p>
            <a:pPr algn="ctr" defTabSz="957263" eaLnBrk="0" hangingPunct="0"/>
            <a:r>
              <a:rPr lang="fa-IR" sz="3200" b="1" dirty="0">
                <a:cs typeface="B Titr" pitchFamily="2" charset="-78"/>
              </a:rPr>
              <a:t>معرفي سیستم های تمام هوايي </a:t>
            </a:r>
            <a:endParaRPr lang="fa-IR" sz="2900" b="1" dirty="0"/>
          </a:p>
        </p:txBody>
      </p:sp>
      <p:grpSp>
        <p:nvGrpSpPr>
          <p:cNvPr id="2" name="Group 88"/>
          <p:cNvGrpSpPr>
            <a:grpSpLocks/>
          </p:cNvGrpSpPr>
          <p:nvPr/>
        </p:nvGrpSpPr>
        <p:grpSpPr bwMode="auto">
          <a:xfrm>
            <a:off x="1258888" y="836613"/>
            <a:ext cx="6000750" cy="739775"/>
            <a:chOff x="1728" y="1680"/>
            <a:chExt cx="4571" cy="653"/>
          </a:xfrm>
        </p:grpSpPr>
        <p:sp>
          <p:nvSpPr>
            <p:cNvPr id="16" name="AutoShape 62"/>
            <p:cNvSpPr>
              <a:spLocks noChangeArrowheads="1"/>
            </p:cNvSpPr>
            <p:nvPr/>
          </p:nvSpPr>
          <p:spPr bwMode="gray">
            <a:xfrm>
              <a:off x="2096" y="1794"/>
              <a:ext cx="4195" cy="436"/>
            </a:xfrm>
            <a:prstGeom prst="roundRect">
              <a:avLst>
                <a:gd name="adj" fmla="val 16667"/>
              </a:avLst>
            </a:prstGeom>
            <a:solidFill>
              <a:srgbClr val="FF9933"/>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n-US">
                <a:latin typeface="Arial" charset="0"/>
              </a:endParaRPr>
            </a:p>
          </p:txBody>
        </p:sp>
        <p:sp>
          <p:nvSpPr>
            <p:cNvPr id="17" name="AutoShape 63"/>
            <p:cNvSpPr>
              <a:spLocks noChangeArrowheads="1"/>
            </p:cNvSpPr>
            <p:nvPr/>
          </p:nvSpPr>
          <p:spPr bwMode="gray">
            <a:xfrm>
              <a:off x="1728" y="1680"/>
              <a:ext cx="661" cy="653"/>
            </a:xfrm>
            <a:prstGeom prst="diamond">
              <a:avLst/>
            </a:prstGeom>
            <a:solidFill>
              <a:srgbClr val="FF9933"/>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lgn="ctr">
                <a:defRPr/>
              </a:pPr>
              <a:r>
                <a:rPr lang="en-US"/>
                <a:t>2</a:t>
              </a:r>
            </a:p>
          </p:txBody>
        </p:sp>
        <p:sp>
          <p:nvSpPr>
            <p:cNvPr id="13320" name="Text Box 64"/>
            <p:cNvSpPr txBox="1">
              <a:spLocks noChangeArrowheads="1"/>
            </p:cNvSpPr>
            <p:nvPr/>
          </p:nvSpPr>
          <p:spPr bwMode="gray">
            <a:xfrm>
              <a:off x="2316" y="1846"/>
              <a:ext cx="3983" cy="278"/>
            </a:xfrm>
            <a:prstGeom prst="rect">
              <a:avLst/>
            </a:prstGeom>
            <a:noFill/>
            <a:ln w="9525" algn="ctr">
              <a:noFill/>
              <a:miter lim="800000"/>
              <a:headEnd/>
              <a:tailEnd/>
            </a:ln>
          </p:spPr>
          <p:txBody>
            <a:bodyPr lIns="68415" tIns="34208" rIns="68415" bIns="34208">
              <a:spAutoFit/>
            </a:bodyPr>
            <a:lstStyle/>
            <a:p>
              <a:pPr algn="ctr" defTabSz="684213" eaLnBrk="0" hangingPunct="0"/>
              <a:endParaRPr lang="fa-IR" sz="1600" b="1">
                <a:latin typeface="Times New Roman" pitchFamily="18" charset="0"/>
                <a:cs typeface="B Zar" pitchFamily="2" charset="-78"/>
              </a:endParaRPr>
            </a:p>
          </p:txBody>
        </p:sp>
        <p:sp>
          <p:nvSpPr>
            <p:cNvPr id="13321" name="Text Box 65"/>
            <p:cNvSpPr txBox="1">
              <a:spLocks noChangeArrowheads="1"/>
            </p:cNvSpPr>
            <p:nvPr/>
          </p:nvSpPr>
          <p:spPr bwMode="gray">
            <a:xfrm>
              <a:off x="1826" y="1824"/>
              <a:ext cx="104" cy="384"/>
            </a:xfrm>
            <a:prstGeom prst="rect">
              <a:avLst/>
            </a:prstGeom>
            <a:noFill/>
            <a:ln w="9525" algn="ctr">
              <a:noFill/>
              <a:miter lim="800000"/>
              <a:headEnd/>
              <a:tailEnd/>
            </a:ln>
          </p:spPr>
          <p:txBody>
            <a:bodyPr wrap="none" lIns="68415" tIns="34208" rIns="68415" bIns="34208">
              <a:spAutoFit/>
            </a:bodyPr>
            <a:lstStyle/>
            <a:p>
              <a:pPr algn="ctr" defTabSz="684213" eaLnBrk="0" hangingPunct="0"/>
              <a:endParaRPr lang="fa-IR" sz="2400"/>
            </a:p>
          </p:txBody>
        </p:sp>
      </p:grpSp>
      <p:sp>
        <p:nvSpPr>
          <p:cNvPr id="13316" name="Rectangle 11"/>
          <p:cNvSpPr>
            <a:spLocks noChangeArrowheads="1"/>
          </p:cNvSpPr>
          <p:nvPr/>
        </p:nvSpPr>
        <p:spPr bwMode="auto">
          <a:xfrm>
            <a:off x="2771775" y="1052513"/>
            <a:ext cx="3408363" cy="381000"/>
          </a:xfrm>
          <a:prstGeom prst="rect">
            <a:avLst/>
          </a:prstGeom>
          <a:noFill/>
          <a:ln w="9525">
            <a:noFill/>
            <a:miter lim="800000"/>
            <a:headEnd/>
            <a:tailEnd/>
          </a:ln>
        </p:spPr>
        <p:txBody>
          <a:bodyPr wrap="none">
            <a:spAutoFit/>
          </a:bodyPr>
          <a:lstStyle/>
          <a:p>
            <a:pPr defTabSz="957263"/>
            <a:r>
              <a:rPr lang="en-US"/>
              <a:t>CAV Terminal Reheat System</a:t>
            </a:r>
          </a:p>
        </p:txBody>
      </p:sp>
      <p:pic>
        <p:nvPicPr>
          <p:cNvPr id="13317" name="Picture 12"/>
          <p:cNvPicPr>
            <a:picLocks noChangeAspect="1" noChangeArrowheads="1"/>
          </p:cNvPicPr>
          <p:nvPr/>
        </p:nvPicPr>
        <p:blipFill>
          <a:blip r:embed="rId2" cstate="print"/>
          <a:srcRect/>
          <a:stretch>
            <a:fillRect/>
          </a:stretch>
        </p:blipFill>
        <p:spPr bwMode="auto">
          <a:xfrm>
            <a:off x="1403350" y="1916113"/>
            <a:ext cx="6627813" cy="3790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p:cNvSpPr>
          <p:nvPr/>
        </p:nvSpPr>
        <p:spPr bwMode="white">
          <a:xfrm>
            <a:off x="542925" y="53975"/>
            <a:ext cx="7392988" cy="563563"/>
          </a:xfrm>
          <a:prstGeom prst="rect">
            <a:avLst/>
          </a:prstGeom>
          <a:noFill/>
          <a:ln w="9525">
            <a:noFill/>
            <a:miter lim="800000"/>
            <a:headEnd/>
            <a:tailEnd/>
          </a:ln>
        </p:spPr>
        <p:txBody>
          <a:bodyPr lIns="95782" tIns="47891" rIns="95782" bIns="47891" anchor="ctr"/>
          <a:lstStyle/>
          <a:p>
            <a:pPr algn="ctr" defTabSz="957263" eaLnBrk="0" hangingPunct="0"/>
            <a:r>
              <a:rPr lang="fa-IR" sz="3200" b="1" dirty="0">
                <a:cs typeface="B Titr" pitchFamily="2" charset="-78"/>
              </a:rPr>
              <a:t>معرفي سیستم های تمام هوايي </a:t>
            </a:r>
            <a:endParaRPr lang="fa-IR" sz="2900" b="1" dirty="0"/>
          </a:p>
        </p:txBody>
      </p:sp>
      <p:grpSp>
        <p:nvGrpSpPr>
          <p:cNvPr id="2" name="Group 88"/>
          <p:cNvGrpSpPr>
            <a:grpSpLocks/>
          </p:cNvGrpSpPr>
          <p:nvPr/>
        </p:nvGrpSpPr>
        <p:grpSpPr bwMode="auto">
          <a:xfrm>
            <a:off x="1258888" y="836613"/>
            <a:ext cx="6000750" cy="739775"/>
            <a:chOff x="1728" y="1680"/>
            <a:chExt cx="4571" cy="653"/>
          </a:xfrm>
        </p:grpSpPr>
        <p:sp>
          <p:nvSpPr>
            <p:cNvPr id="16" name="AutoShape 62"/>
            <p:cNvSpPr>
              <a:spLocks noChangeArrowheads="1"/>
            </p:cNvSpPr>
            <p:nvPr/>
          </p:nvSpPr>
          <p:spPr bwMode="gray">
            <a:xfrm>
              <a:off x="2096" y="1794"/>
              <a:ext cx="4195" cy="436"/>
            </a:xfrm>
            <a:prstGeom prst="roundRect">
              <a:avLst>
                <a:gd name="adj" fmla="val 16667"/>
              </a:avLst>
            </a:prstGeom>
            <a:solidFill>
              <a:srgbClr val="FF9933"/>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n-US">
                <a:latin typeface="Arial" charset="0"/>
              </a:endParaRPr>
            </a:p>
          </p:txBody>
        </p:sp>
        <p:sp>
          <p:nvSpPr>
            <p:cNvPr id="17" name="AutoShape 63"/>
            <p:cNvSpPr>
              <a:spLocks noChangeArrowheads="1"/>
            </p:cNvSpPr>
            <p:nvPr/>
          </p:nvSpPr>
          <p:spPr bwMode="gray">
            <a:xfrm>
              <a:off x="1728" y="1680"/>
              <a:ext cx="661" cy="653"/>
            </a:xfrm>
            <a:prstGeom prst="diamond">
              <a:avLst/>
            </a:prstGeom>
            <a:solidFill>
              <a:srgbClr val="FF9933"/>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lgn="ctr">
                <a:defRPr/>
              </a:pPr>
              <a:r>
                <a:rPr lang="en-US"/>
                <a:t>2</a:t>
              </a:r>
            </a:p>
          </p:txBody>
        </p:sp>
        <p:sp>
          <p:nvSpPr>
            <p:cNvPr id="14345" name="Text Box 64"/>
            <p:cNvSpPr txBox="1">
              <a:spLocks noChangeArrowheads="1"/>
            </p:cNvSpPr>
            <p:nvPr/>
          </p:nvSpPr>
          <p:spPr bwMode="gray">
            <a:xfrm>
              <a:off x="2316" y="1846"/>
              <a:ext cx="3983" cy="278"/>
            </a:xfrm>
            <a:prstGeom prst="rect">
              <a:avLst/>
            </a:prstGeom>
            <a:noFill/>
            <a:ln w="9525" algn="ctr">
              <a:noFill/>
              <a:miter lim="800000"/>
              <a:headEnd/>
              <a:tailEnd/>
            </a:ln>
          </p:spPr>
          <p:txBody>
            <a:bodyPr lIns="68415" tIns="34208" rIns="68415" bIns="34208">
              <a:spAutoFit/>
            </a:bodyPr>
            <a:lstStyle/>
            <a:p>
              <a:pPr algn="ctr" defTabSz="684213" eaLnBrk="0" hangingPunct="0"/>
              <a:endParaRPr lang="fa-IR" sz="1600" b="1">
                <a:latin typeface="Times New Roman" pitchFamily="18" charset="0"/>
                <a:cs typeface="B Zar" pitchFamily="2" charset="-78"/>
              </a:endParaRPr>
            </a:p>
          </p:txBody>
        </p:sp>
        <p:sp>
          <p:nvSpPr>
            <p:cNvPr id="14346" name="Text Box 65"/>
            <p:cNvSpPr txBox="1">
              <a:spLocks noChangeArrowheads="1"/>
            </p:cNvSpPr>
            <p:nvPr/>
          </p:nvSpPr>
          <p:spPr bwMode="gray">
            <a:xfrm>
              <a:off x="1826" y="1824"/>
              <a:ext cx="104" cy="384"/>
            </a:xfrm>
            <a:prstGeom prst="rect">
              <a:avLst/>
            </a:prstGeom>
            <a:noFill/>
            <a:ln w="9525" algn="ctr">
              <a:noFill/>
              <a:miter lim="800000"/>
              <a:headEnd/>
              <a:tailEnd/>
            </a:ln>
          </p:spPr>
          <p:txBody>
            <a:bodyPr wrap="none" lIns="68415" tIns="34208" rIns="68415" bIns="34208">
              <a:spAutoFit/>
            </a:bodyPr>
            <a:lstStyle/>
            <a:p>
              <a:pPr algn="ctr" defTabSz="684213" eaLnBrk="0" hangingPunct="0"/>
              <a:endParaRPr lang="fa-IR" sz="2400"/>
            </a:p>
          </p:txBody>
        </p:sp>
      </p:grpSp>
      <p:sp>
        <p:nvSpPr>
          <p:cNvPr id="14340" name="Rectangle 8"/>
          <p:cNvSpPr>
            <a:spLocks noChangeArrowheads="1"/>
          </p:cNvSpPr>
          <p:nvPr/>
        </p:nvSpPr>
        <p:spPr bwMode="auto">
          <a:xfrm>
            <a:off x="2771775" y="1052513"/>
            <a:ext cx="3408363" cy="381000"/>
          </a:xfrm>
          <a:prstGeom prst="rect">
            <a:avLst/>
          </a:prstGeom>
          <a:noFill/>
          <a:ln w="9525">
            <a:noFill/>
            <a:miter lim="800000"/>
            <a:headEnd/>
            <a:tailEnd/>
          </a:ln>
        </p:spPr>
        <p:txBody>
          <a:bodyPr wrap="none">
            <a:spAutoFit/>
          </a:bodyPr>
          <a:lstStyle/>
          <a:p>
            <a:pPr defTabSz="957263"/>
            <a:r>
              <a:rPr lang="en-US"/>
              <a:t>CAV Terminal Reheat System</a:t>
            </a:r>
          </a:p>
        </p:txBody>
      </p:sp>
      <p:pic>
        <p:nvPicPr>
          <p:cNvPr id="14341" name="Picture 2" descr="D:\Users\Vahid\Desktop\New Folder\detailPage.aspx_files\BOpTlsCmnOps_3W.png"/>
          <p:cNvPicPr>
            <a:picLocks noChangeAspect="1" noChangeArrowheads="1"/>
          </p:cNvPicPr>
          <p:nvPr/>
        </p:nvPicPr>
        <p:blipFill>
          <a:blip r:embed="rId2" cstate="print"/>
          <a:srcRect/>
          <a:stretch>
            <a:fillRect/>
          </a:stretch>
        </p:blipFill>
        <p:spPr bwMode="auto">
          <a:xfrm>
            <a:off x="2214563" y="1643063"/>
            <a:ext cx="4802187" cy="2686050"/>
          </a:xfrm>
          <a:prstGeom prst="rect">
            <a:avLst/>
          </a:prstGeom>
          <a:noFill/>
          <a:ln w="9525">
            <a:noFill/>
            <a:miter lim="800000"/>
            <a:headEnd/>
            <a:tailEnd/>
          </a:ln>
        </p:spPr>
      </p:pic>
      <p:sp>
        <p:nvSpPr>
          <p:cNvPr id="14342" name="TextBox 25"/>
          <p:cNvSpPr txBox="1">
            <a:spLocks noChangeArrowheads="1"/>
          </p:cNvSpPr>
          <p:nvPr/>
        </p:nvSpPr>
        <p:spPr bwMode="auto">
          <a:xfrm>
            <a:off x="1928813" y="4357688"/>
            <a:ext cx="5072062" cy="2246769"/>
          </a:xfrm>
          <a:prstGeom prst="rect">
            <a:avLst/>
          </a:prstGeom>
          <a:noFill/>
          <a:ln w="9525">
            <a:noFill/>
            <a:miter lim="800000"/>
            <a:headEnd/>
            <a:tailEnd/>
          </a:ln>
        </p:spPr>
        <p:txBody>
          <a:bodyPr>
            <a:spAutoFit/>
          </a:bodyPr>
          <a:lstStyle/>
          <a:p>
            <a:pPr algn="just" rtl="1"/>
            <a:r>
              <a:rPr lang="fa-IR" sz="2000" dirty="0">
                <a:cs typeface="B Zar" pitchFamily="2" charset="-78"/>
              </a:rPr>
              <a:t>در این سیستم هوا مطابق با شرایط بدترین زون سرد شده و برای سایر زون ها مطابق نیاز آن در ترمینال مربوطه بازگرمایش میشود.</a:t>
            </a:r>
          </a:p>
          <a:p>
            <a:pPr algn="just" rtl="1"/>
            <a:r>
              <a:rPr lang="fa-IR" sz="2000" b="1" dirty="0">
                <a:cs typeface="B Zar" pitchFamily="2" charset="-78"/>
              </a:rPr>
              <a:t>مزایا :</a:t>
            </a:r>
          </a:p>
          <a:p>
            <a:pPr algn="just" rtl="1">
              <a:buFontTx/>
              <a:buChar char="-"/>
            </a:pPr>
            <a:r>
              <a:rPr lang="fa-IR" sz="2000" dirty="0">
                <a:cs typeface="B Zar" pitchFamily="2" charset="-78"/>
              </a:rPr>
              <a:t>کنترل رطوبت به خوبی صورت میگیرد.</a:t>
            </a:r>
          </a:p>
          <a:p>
            <a:pPr algn="just" rtl="1">
              <a:buFontTx/>
              <a:buChar char="-"/>
            </a:pPr>
            <a:r>
              <a:rPr lang="fa-IR" sz="2000" dirty="0">
                <a:cs typeface="B Zar" pitchFamily="2" charset="-78"/>
              </a:rPr>
              <a:t> طراحی و کنترل سیستم راحت است.</a:t>
            </a:r>
          </a:p>
          <a:p>
            <a:pPr algn="just" rtl="1"/>
            <a:r>
              <a:rPr lang="fa-IR" sz="2000" b="1" dirty="0">
                <a:cs typeface="B Zar" pitchFamily="2" charset="-78"/>
              </a:rPr>
              <a:t>معایب :</a:t>
            </a:r>
          </a:p>
          <a:p>
            <a:pPr algn="just" rtl="1"/>
            <a:r>
              <a:rPr lang="fa-IR" sz="2000" dirty="0">
                <a:cs typeface="B Zar" pitchFamily="2" charset="-78"/>
              </a:rPr>
              <a:t>* اتلاف انرژی آن زیاد است(دور فن حداکثر و بازگرمایش).</a:t>
            </a: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p:cNvSpPr>
          <p:nvPr/>
        </p:nvSpPr>
        <p:spPr bwMode="white">
          <a:xfrm>
            <a:off x="542925" y="53975"/>
            <a:ext cx="7392988" cy="563563"/>
          </a:xfrm>
          <a:prstGeom prst="rect">
            <a:avLst/>
          </a:prstGeom>
          <a:noFill/>
          <a:ln w="9525">
            <a:noFill/>
            <a:miter lim="800000"/>
            <a:headEnd/>
            <a:tailEnd/>
          </a:ln>
        </p:spPr>
        <p:txBody>
          <a:bodyPr lIns="95782" tIns="47891" rIns="95782" bIns="47891" anchor="ctr"/>
          <a:lstStyle/>
          <a:p>
            <a:pPr algn="ctr" defTabSz="957263" eaLnBrk="0" hangingPunct="0"/>
            <a:r>
              <a:rPr lang="fa-IR" sz="3200" b="1" dirty="0">
                <a:cs typeface="B Titr" pitchFamily="2" charset="-78"/>
              </a:rPr>
              <a:t>معرفي سیستم های تمام هوايي </a:t>
            </a:r>
            <a:endParaRPr lang="fa-IR" sz="2900" b="1" dirty="0"/>
          </a:p>
        </p:txBody>
      </p:sp>
      <p:grpSp>
        <p:nvGrpSpPr>
          <p:cNvPr id="2" name="Group 88"/>
          <p:cNvGrpSpPr>
            <a:grpSpLocks/>
          </p:cNvGrpSpPr>
          <p:nvPr/>
        </p:nvGrpSpPr>
        <p:grpSpPr bwMode="auto">
          <a:xfrm>
            <a:off x="1258888" y="836613"/>
            <a:ext cx="6000750" cy="739775"/>
            <a:chOff x="1728" y="1680"/>
            <a:chExt cx="4571" cy="653"/>
          </a:xfrm>
        </p:grpSpPr>
        <p:sp>
          <p:nvSpPr>
            <p:cNvPr id="16" name="AutoShape 62"/>
            <p:cNvSpPr>
              <a:spLocks noChangeArrowheads="1"/>
            </p:cNvSpPr>
            <p:nvPr/>
          </p:nvSpPr>
          <p:spPr bwMode="gray">
            <a:xfrm>
              <a:off x="2096" y="1794"/>
              <a:ext cx="4195" cy="436"/>
            </a:xfrm>
            <a:prstGeom prst="roundRect">
              <a:avLst>
                <a:gd name="adj" fmla="val 16667"/>
              </a:avLst>
            </a:prstGeom>
            <a:solidFill>
              <a:srgbClr val="FF9933"/>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n-US">
                <a:latin typeface="Arial" charset="0"/>
              </a:endParaRPr>
            </a:p>
          </p:txBody>
        </p:sp>
        <p:sp>
          <p:nvSpPr>
            <p:cNvPr id="17" name="AutoShape 63"/>
            <p:cNvSpPr>
              <a:spLocks noChangeArrowheads="1"/>
            </p:cNvSpPr>
            <p:nvPr/>
          </p:nvSpPr>
          <p:spPr bwMode="gray">
            <a:xfrm>
              <a:off x="1728" y="1680"/>
              <a:ext cx="661" cy="653"/>
            </a:xfrm>
            <a:prstGeom prst="diamond">
              <a:avLst/>
            </a:prstGeom>
            <a:solidFill>
              <a:srgbClr val="FF9933"/>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lgn="ctr">
                <a:defRPr/>
              </a:pPr>
              <a:r>
                <a:rPr lang="en-US"/>
                <a:t>3</a:t>
              </a:r>
            </a:p>
          </p:txBody>
        </p:sp>
        <p:sp>
          <p:nvSpPr>
            <p:cNvPr id="15368" name="Text Box 64"/>
            <p:cNvSpPr txBox="1">
              <a:spLocks noChangeArrowheads="1"/>
            </p:cNvSpPr>
            <p:nvPr/>
          </p:nvSpPr>
          <p:spPr bwMode="gray">
            <a:xfrm>
              <a:off x="2316" y="1846"/>
              <a:ext cx="3983" cy="278"/>
            </a:xfrm>
            <a:prstGeom prst="rect">
              <a:avLst/>
            </a:prstGeom>
            <a:noFill/>
            <a:ln w="9525" algn="ctr">
              <a:noFill/>
              <a:miter lim="800000"/>
              <a:headEnd/>
              <a:tailEnd/>
            </a:ln>
          </p:spPr>
          <p:txBody>
            <a:bodyPr lIns="68415" tIns="34208" rIns="68415" bIns="34208">
              <a:spAutoFit/>
            </a:bodyPr>
            <a:lstStyle/>
            <a:p>
              <a:pPr algn="ctr" defTabSz="684213" eaLnBrk="0" hangingPunct="0"/>
              <a:endParaRPr lang="fa-IR" sz="1600" b="1">
                <a:latin typeface="Times New Roman" pitchFamily="18" charset="0"/>
                <a:cs typeface="B Zar" pitchFamily="2" charset="-78"/>
              </a:endParaRPr>
            </a:p>
          </p:txBody>
        </p:sp>
        <p:sp>
          <p:nvSpPr>
            <p:cNvPr id="15369" name="Text Box 65"/>
            <p:cNvSpPr txBox="1">
              <a:spLocks noChangeArrowheads="1"/>
            </p:cNvSpPr>
            <p:nvPr/>
          </p:nvSpPr>
          <p:spPr bwMode="gray">
            <a:xfrm>
              <a:off x="1826" y="1824"/>
              <a:ext cx="104" cy="384"/>
            </a:xfrm>
            <a:prstGeom prst="rect">
              <a:avLst/>
            </a:prstGeom>
            <a:noFill/>
            <a:ln w="9525" algn="ctr">
              <a:noFill/>
              <a:miter lim="800000"/>
              <a:headEnd/>
              <a:tailEnd/>
            </a:ln>
          </p:spPr>
          <p:txBody>
            <a:bodyPr wrap="none" lIns="68415" tIns="34208" rIns="68415" bIns="34208">
              <a:spAutoFit/>
            </a:bodyPr>
            <a:lstStyle/>
            <a:p>
              <a:pPr algn="ctr" defTabSz="684213" eaLnBrk="0" hangingPunct="0"/>
              <a:endParaRPr lang="fa-IR" sz="2400"/>
            </a:p>
          </p:txBody>
        </p:sp>
      </p:grpSp>
      <p:sp>
        <p:nvSpPr>
          <p:cNvPr id="15364" name="Rectangle 8"/>
          <p:cNvSpPr>
            <a:spLocks noChangeArrowheads="1"/>
          </p:cNvSpPr>
          <p:nvPr/>
        </p:nvSpPr>
        <p:spPr bwMode="auto">
          <a:xfrm>
            <a:off x="2771775" y="1052513"/>
            <a:ext cx="3487738" cy="381000"/>
          </a:xfrm>
          <a:prstGeom prst="rect">
            <a:avLst/>
          </a:prstGeom>
          <a:noFill/>
          <a:ln w="9525">
            <a:noFill/>
            <a:miter lim="800000"/>
            <a:headEnd/>
            <a:tailEnd/>
          </a:ln>
        </p:spPr>
        <p:txBody>
          <a:bodyPr wrap="none">
            <a:spAutoFit/>
          </a:bodyPr>
          <a:lstStyle/>
          <a:p>
            <a:pPr defTabSz="957263"/>
            <a:r>
              <a:rPr lang="en-US"/>
              <a:t>CAV 2-Deck Multizone System</a:t>
            </a:r>
          </a:p>
        </p:txBody>
      </p:sp>
      <p:pic>
        <p:nvPicPr>
          <p:cNvPr id="15365" name="Picture 10"/>
          <p:cNvPicPr>
            <a:picLocks noChangeAspect="1" noChangeArrowheads="1"/>
          </p:cNvPicPr>
          <p:nvPr/>
        </p:nvPicPr>
        <p:blipFill>
          <a:blip r:embed="rId2" cstate="print"/>
          <a:srcRect/>
          <a:stretch>
            <a:fillRect/>
          </a:stretch>
        </p:blipFill>
        <p:spPr bwMode="auto">
          <a:xfrm>
            <a:off x="1331913" y="1773238"/>
            <a:ext cx="6570662" cy="4152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p:cNvSpPr>
          <p:nvPr/>
        </p:nvSpPr>
        <p:spPr bwMode="white">
          <a:xfrm>
            <a:off x="542925" y="53975"/>
            <a:ext cx="7392988" cy="563563"/>
          </a:xfrm>
          <a:prstGeom prst="rect">
            <a:avLst/>
          </a:prstGeom>
          <a:noFill/>
          <a:ln w="9525">
            <a:noFill/>
            <a:miter lim="800000"/>
            <a:headEnd/>
            <a:tailEnd/>
          </a:ln>
        </p:spPr>
        <p:txBody>
          <a:bodyPr lIns="95782" tIns="47891" rIns="95782" bIns="47891" anchor="ctr"/>
          <a:lstStyle/>
          <a:p>
            <a:pPr algn="ctr" defTabSz="957263" eaLnBrk="0" hangingPunct="0"/>
            <a:r>
              <a:rPr lang="fa-IR" sz="3200" b="1" dirty="0">
                <a:cs typeface="B Titr" pitchFamily="2" charset="-78"/>
              </a:rPr>
              <a:t>معرفي سیستم های تمام هوايي </a:t>
            </a:r>
            <a:endParaRPr lang="fa-IR" sz="2900" b="1" dirty="0"/>
          </a:p>
        </p:txBody>
      </p:sp>
      <p:grpSp>
        <p:nvGrpSpPr>
          <p:cNvPr id="2" name="Group 88"/>
          <p:cNvGrpSpPr>
            <a:grpSpLocks/>
          </p:cNvGrpSpPr>
          <p:nvPr/>
        </p:nvGrpSpPr>
        <p:grpSpPr bwMode="auto">
          <a:xfrm>
            <a:off x="1258888" y="836613"/>
            <a:ext cx="6000750" cy="739775"/>
            <a:chOff x="1728" y="1680"/>
            <a:chExt cx="4571" cy="653"/>
          </a:xfrm>
        </p:grpSpPr>
        <p:sp>
          <p:nvSpPr>
            <p:cNvPr id="16" name="AutoShape 62"/>
            <p:cNvSpPr>
              <a:spLocks noChangeArrowheads="1"/>
            </p:cNvSpPr>
            <p:nvPr/>
          </p:nvSpPr>
          <p:spPr bwMode="gray">
            <a:xfrm>
              <a:off x="2096" y="1794"/>
              <a:ext cx="4195" cy="436"/>
            </a:xfrm>
            <a:prstGeom prst="roundRect">
              <a:avLst>
                <a:gd name="adj" fmla="val 16667"/>
              </a:avLst>
            </a:prstGeom>
            <a:solidFill>
              <a:srgbClr val="FF9933"/>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n-US">
                <a:latin typeface="Arial" charset="0"/>
              </a:endParaRPr>
            </a:p>
          </p:txBody>
        </p:sp>
        <p:sp>
          <p:nvSpPr>
            <p:cNvPr id="17" name="AutoShape 63"/>
            <p:cNvSpPr>
              <a:spLocks noChangeArrowheads="1"/>
            </p:cNvSpPr>
            <p:nvPr/>
          </p:nvSpPr>
          <p:spPr bwMode="gray">
            <a:xfrm>
              <a:off x="1728" y="1680"/>
              <a:ext cx="661" cy="653"/>
            </a:xfrm>
            <a:prstGeom prst="diamond">
              <a:avLst/>
            </a:prstGeom>
            <a:solidFill>
              <a:srgbClr val="FF9933"/>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lgn="ctr">
                <a:defRPr/>
              </a:pPr>
              <a:r>
                <a:rPr lang="en-US"/>
                <a:t>3</a:t>
              </a:r>
            </a:p>
          </p:txBody>
        </p:sp>
        <p:sp>
          <p:nvSpPr>
            <p:cNvPr id="16392" name="Text Box 64"/>
            <p:cNvSpPr txBox="1">
              <a:spLocks noChangeArrowheads="1"/>
            </p:cNvSpPr>
            <p:nvPr/>
          </p:nvSpPr>
          <p:spPr bwMode="gray">
            <a:xfrm>
              <a:off x="2316" y="1846"/>
              <a:ext cx="3983" cy="278"/>
            </a:xfrm>
            <a:prstGeom prst="rect">
              <a:avLst/>
            </a:prstGeom>
            <a:noFill/>
            <a:ln w="9525" algn="ctr">
              <a:noFill/>
              <a:miter lim="800000"/>
              <a:headEnd/>
              <a:tailEnd/>
            </a:ln>
          </p:spPr>
          <p:txBody>
            <a:bodyPr lIns="68415" tIns="34208" rIns="68415" bIns="34208">
              <a:spAutoFit/>
            </a:bodyPr>
            <a:lstStyle/>
            <a:p>
              <a:pPr algn="ctr" defTabSz="684213" eaLnBrk="0" hangingPunct="0"/>
              <a:endParaRPr lang="fa-IR" sz="1600" b="1">
                <a:latin typeface="Times New Roman" pitchFamily="18" charset="0"/>
                <a:cs typeface="B Zar" pitchFamily="2" charset="-78"/>
              </a:endParaRPr>
            </a:p>
          </p:txBody>
        </p:sp>
        <p:sp>
          <p:nvSpPr>
            <p:cNvPr id="16393" name="Text Box 65"/>
            <p:cNvSpPr txBox="1">
              <a:spLocks noChangeArrowheads="1"/>
            </p:cNvSpPr>
            <p:nvPr/>
          </p:nvSpPr>
          <p:spPr bwMode="gray">
            <a:xfrm>
              <a:off x="1826" y="1824"/>
              <a:ext cx="104" cy="384"/>
            </a:xfrm>
            <a:prstGeom prst="rect">
              <a:avLst/>
            </a:prstGeom>
            <a:noFill/>
            <a:ln w="9525" algn="ctr">
              <a:noFill/>
              <a:miter lim="800000"/>
              <a:headEnd/>
              <a:tailEnd/>
            </a:ln>
          </p:spPr>
          <p:txBody>
            <a:bodyPr wrap="none" lIns="68415" tIns="34208" rIns="68415" bIns="34208">
              <a:spAutoFit/>
            </a:bodyPr>
            <a:lstStyle/>
            <a:p>
              <a:pPr algn="ctr" defTabSz="684213" eaLnBrk="0" hangingPunct="0"/>
              <a:endParaRPr lang="fa-IR" sz="2400"/>
            </a:p>
          </p:txBody>
        </p:sp>
      </p:grpSp>
      <p:sp>
        <p:nvSpPr>
          <p:cNvPr id="16388" name="Rectangle 8"/>
          <p:cNvSpPr>
            <a:spLocks noChangeArrowheads="1"/>
          </p:cNvSpPr>
          <p:nvPr/>
        </p:nvSpPr>
        <p:spPr bwMode="auto">
          <a:xfrm>
            <a:off x="2771775" y="1052513"/>
            <a:ext cx="3487738" cy="381000"/>
          </a:xfrm>
          <a:prstGeom prst="rect">
            <a:avLst/>
          </a:prstGeom>
          <a:noFill/>
          <a:ln w="9525">
            <a:noFill/>
            <a:miter lim="800000"/>
            <a:headEnd/>
            <a:tailEnd/>
          </a:ln>
        </p:spPr>
        <p:txBody>
          <a:bodyPr wrap="none">
            <a:spAutoFit/>
          </a:bodyPr>
          <a:lstStyle/>
          <a:p>
            <a:pPr defTabSz="957263"/>
            <a:r>
              <a:rPr lang="en-US"/>
              <a:t>CAV 2-Deck Multizone System</a:t>
            </a:r>
          </a:p>
        </p:txBody>
      </p:sp>
      <p:pic>
        <p:nvPicPr>
          <p:cNvPr id="16389" name="Picture 2" descr="D:\Users\Vahid\Desktop\New Folder\detailPage.aspx_files\BOpTlsCmnOps_5W.png"/>
          <p:cNvPicPr>
            <a:picLocks noChangeAspect="1" noChangeArrowheads="1"/>
          </p:cNvPicPr>
          <p:nvPr/>
        </p:nvPicPr>
        <p:blipFill>
          <a:blip r:embed="rId2" cstate="print"/>
          <a:srcRect/>
          <a:stretch>
            <a:fillRect/>
          </a:stretch>
        </p:blipFill>
        <p:spPr bwMode="auto">
          <a:xfrm>
            <a:off x="1042988" y="1628775"/>
            <a:ext cx="7129462" cy="4321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14290"/>
            <a:ext cx="8686800" cy="838200"/>
          </a:xfrm>
        </p:spPr>
        <p:txBody>
          <a:bodyPr>
            <a:noAutofit/>
          </a:bodyPr>
          <a:lstStyle/>
          <a:p>
            <a:pPr algn="ctr"/>
            <a:r>
              <a:rPr lang="fa-IR" sz="6000" dirty="0" smtClean="0">
                <a:cs typeface="B Zar" panose="00000400000000000000" pitchFamily="2" charset="-78"/>
              </a:rPr>
              <a:t>مزایای دیگهای چدنی</a:t>
            </a:r>
            <a:endParaRPr lang="fa-IR" sz="6000" dirty="0">
              <a:cs typeface="B Zar" panose="00000400000000000000" pitchFamily="2" charset="-78"/>
            </a:endParaRPr>
          </a:p>
        </p:txBody>
      </p:sp>
      <p:sp>
        <p:nvSpPr>
          <p:cNvPr id="3" name="Content Placeholder 2"/>
          <p:cNvSpPr>
            <a:spLocks noGrp="1"/>
          </p:cNvSpPr>
          <p:nvPr>
            <p:ph idx="1"/>
          </p:nvPr>
        </p:nvSpPr>
        <p:spPr>
          <a:xfrm>
            <a:off x="285720" y="1285860"/>
            <a:ext cx="8686800" cy="4525963"/>
          </a:xfrm>
        </p:spPr>
        <p:txBody>
          <a:bodyPr>
            <a:normAutofit/>
          </a:bodyPr>
          <a:lstStyle/>
          <a:p>
            <a:r>
              <a:rPr lang="fa-IR" sz="3600" dirty="0" smtClean="0">
                <a:cs typeface="B Zar" panose="00000400000000000000" pitchFamily="2" charset="-78"/>
              </a:rPr>
              <a:t>به علت داشتن مقاومت خوب در برابر زنگ‌زدگي عمر آن‌ها زياد است</a:t>
            </a:r>
          </a:p>
          <a:p>
            <a:r>
              <a:rPr lang="en-US" sz="3600" dirty="0" smtClean="0">
                <a:cs typeface="B Zar" panose="00000400000000000000" pitchFamily="2" charset="-78"/>
              </a:rPr>
              <a:t> </a:t>
            </a:r>
            <a:r>
              <a:rPr lang="fa-IR" sz="3600" dirty="0" smtClean="0">
                <a:cs typeface="B Zar" panose="00000400000000000000" pitchFamily="2" charset="-78"/>
              </a:rPr>
              <a:t>به دليل پره‌اي بودن ، حمل و نقل آن‌ها آسان است </a:t>
            </a:r>
            <a:endParaRPr lang="en-US" sz="3600" dirty="0" smtClean="0">
              <a:cs typeface="B Zar" panose="00000400000000000000" pitchFamily="2" charset="-78"/>
            </a:endParaRPr>
          </a:p>
          <a:p>
            <a:r>
              <a:rPr lang="en-US" sz="3600" dirty="0" smtClean="0">
                <a:cs typeface="B Zar" panose="00000400000000000000" pitchFamily="2" charset="-78"/>
              </a:rPr>
              <a:t> </a:t>
            </a:r>
            <a:r>
              <a:rPr lang="fa-IR" sz="3600" dirty="0" smtClean="0">
                <a:cs typeface="B Zar" panose="00000400000000000000" pitchFamily="2" charset="-78"/>
              </a:rPr>
              <a:t>به علت پر‌ه‌اي بودن ، در صورت نياز مي‌توان با اضافه كردن تعدادي پره ، قدرت حرارتي آن‌ها را افزايش داد </a:t>
            </a:r>
            <a:endParaRPr lang="en-US" sz="3600" dirty="0" smtClean="0">
              <a:cs typeface="B Zar" panose="00000400000000000000" pitchFamily="2" charset="-78"/>
            </a:endParaRPr>
          </a:p>
          <a:p>
            <a:r>
              <a:rPr lang="en-US" sz="3600" dirty="0" smtClean="0">
                <a:cs typeface="B Zar" panose="00000400000000000000" pitchFamily="2" charset="-78"/>
              </a:rPr>
              <a:t> </a:t>
            </a:r>
            <a:r>
              <a:rPr lang="fa-IR" sz="3600" dirty="0" smtClean="0">
                <a:cs typeface="B Zar" panose="00000400000000000000" pitchFamily="2" charset="-78"/>
              </a:rPr>
              <a:t>در صورت شكستن پره‌ها ، مي توان آن‌ها را با پره‌ي نو تعويض كرد و احتياجي به تعويض تمامي ديگ نيست</a:t>
            </a:r>
            <a:r>
              <a:rPr lang="en-US" sz="3600" dirty="0" smtClean="0">
                <a:cs typeface="B Zar" panose="00000400000000000000" pitchFamily="2" charset="-78"/>
              </a:rPr>
              <a:t>.</a:t>
            </a:r>
          </a:p>
          <a:p>
            <a:endParaRPr lang="fa-IR" sz="3600" dirty="0">
              <a:cs typeface="0 Badr" pitchFamily="2" charset="-78"/>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p:cNvSpPr>
          <p:nvPr/>
        </p:nvSpPr>
        <p:spPr bwMode="white">
          <a:xfrm>
            <a:off x="542925" y="53975"/>
            <a:ext cx="7392988" cy="563563"/>
          </a:xfrm>
          <a:prstGeom prst="rect">
            <a:avLst/>
          </a:prstGeom>
          <a:noFill/>
          <a:ln w="9525">
            <a:noFill/>
            <a:miter lim="800000"/>
            <a:headEnd/>
            <a:tailEnd/>
          </a:ln>
        </p:spPr>
        <p:txBody>
          <a:bodyPr lIns="95782" tIns="47891" rIns="95782" bIns="47891" anchor="ctr"/>
          <a:lstStyle/>
          <a:p>
            <a:pPr algn="ctr" defTabSz="957263" eaLnBrk="0" hangingPunct="0"/>
            <a:r>
              <a:rPr lang="fa-IR" sz="3200" b="1" dirty="0">
                <a:cs typeface="B Titr" pitchFamily="2" charset="-78"/>
              </a:rPr>
              <a:t>معرفي سیستم های تمام هوايي </a:t>
            </a:r>
            <a:endParaRPr lang="fa-IR" sz="2900" b="1" dirty="0"/>
          </a:p>
        </p:txBody>
      </p:sp>
      <p:grpSp>
        <p:nvGrpSpPr>
          <p:cNvPr id="2" name="Group 88"/>
          <p:cNvGrpSpPr>
            <a:grpSpLocks/>
          </p:cNvGrpSpPr>
          <p:nvPr/>
        </p:nvGrpSpPr>
        <p:grpSpPr bwMode="auto">
          <a:xfrm>
            <a:off x="1258888" y="836613"/>
            <a:ext cx="6000750" cy="739775"/>
            <a:chOff x="1728" y="1680"/>
            <a:chExt cx="4571" cy="653"/>
          </a:xfrm>
        </p:grpSpPr>
        <p:sp>
          <p:nvSpPr>
            <p:cNvPr id="16" name="AutoShape 62"/>
            <p:cNvSpPr>
              <a:spLocks noChangeArrowheads="1"/>
            </p:cNvSpPr>
            <p:nvPr/>
          </p:nvSpPr>
          <p:spPr bwMode="gray">
            <a:xfrm>
              <a:off x="2096" y="1794"/>
              <a:ext cx="4195" cy="436"/>
            </a:xfrm>
            <a:prstGeom prst="roundRect">
              <a:avLst>
                <a:gd name="adj" fmla="val 16667"/>
              </a:avLst>
            </a:prstGeom>
            <a:solidFill>
              <a:srgbClr val="FF9933"/>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n-US">
                <a:latin typeface="Arial" charset="0"/>
              </a:endParaRPr>
            </a:p>
          </p:txBody>
        </p:sp>
        <p:sp>
          <p:nvSpPr>
            <p:cNvPr id="17" name="AutoShape 63"/>
            <p:cNvSpPr>
              <a:spLocks noChangeArrowheads="1"/>
            </p:cNvSpPr>
            <p:nvPr/>
          </p:nvSpPr>
          <p:spPr bwMode="gray">
            <a:xfrm>
              <a:off x="1728" y="1680"/>
              <a:ext cx="661" cy="653"/>
            </a:xfrm>
            <a:prstGeom prst="diamond">
              <a:avLst/>
            </a:prstGeom>
            <a:solidFill>
              <a:srgbClr val="FF9933"/>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lgn="ctr">
                <a:defRPr/>
              </a:pPr>
              <a:r>
                <a:rPr lang="en-US"/>
                <a:t>3</a:t>
              </a:r>
            </a:p>
          </p:txBody>
        </p:sp>
        <p:sp>
          <p:nvSpPr>
            <p:cNvPr id="17416" name="Text Box 64"/>
            <p:cNvSpPr txBox="1">
              <a:spLocks noChangeArrowheads="1"/>
            </p:cNvSpPr>
            <p:nvPr/>
          </p:nvSpPr>
          <p:spPr bwMode="gray">
            <a:xfrm>
              <a:off x="2316" y="1846"/>
              <a:ext cx="3983" cy="278"/>
            </a:xfrm>
            <a:prstGeom prst="rect">
              <a:avLst/>
            </a:prstGeom>
            <a:noFill/>
            <a:ln w="9525" algn="ctr">
              <a:noFill/>
              <a:miter lim="800000"/>
              <a:headEnd/>
              <a:tailEnd/>
            </a:ln>
          </p:spPr>
          <p:txBody>
            <a:bodyPr lIns="68415" tIns="34208" rIns="68415" bIns="34208">
              <a:spAutoFit/>
            </a:bodyPr>
            <a:lstStyle/>
            <a:p>
              <a:pPr algn="ctr" defTabSz="684213" eaLnBrk="0" hangingPunct="0"/>
              <a:endParaRPr lang="fa-IR" sz="1600" b="1">
                <a:latin typeface="Times New Roman" pitchFamily="18" charset="0"/>
                <a:cs typeface="B Zar" pitchFamily="2" charset="-78"/>
              </a:endParaRPr>
            </a:p>
          </p:txBody>
        </p:sp>
        <p:sp>
          <p:nvSpPr>
            <p:cNvPr id="17417" name="Text Box 65"/>
            <p:cNvSpPr txBox="1">
              <a:spLocks noChangeArrowheads="1"/>
            </p:cNvSpPr>
            <p:nvPr/>
          </p:nvSpPr>
          <p:spPr bwMode="gray">
            <a:xfrm>
              <a:off x="1826" y="1824"/>
              <a:ext cx="104" cy="384"/>
            </a:xfrm>
            <a:prstGeom prst="rect">
              <a:avLst/>
            </a:prstGeom>
            <a:noFill/>
            <a:ln w="9525" algn="ctr">
              <a:noFill/>
              <a:miter lim="800000"/>
              <a:headEnd/>
              <a:tailEnd/>
            </a:ln>
          </p:spPr>
          <p:txBody>
            <a:bodyPr wrap="none" lIns="68415" tIns="34208" rIns="68415" bIns="34208">
              <a:spAutoFit/>
            </a:bodyPr>
            <a:lstStyle/>
            <a:p>
              <a:pPr algn="ctr" defTabSz="684213" eaLnBrk="0" hangingPunct="0"/>
              <a:endParaRPr lang="fa-IR" sz="2400"/>
            </a:p>
          </p:txBody>
        </p:sp>
      </p:grpSp>
      <p:sp>
        <p:nvSpPr>
          <p:cNvPr id="17412" name="Rectangle 8"/>
          <p:cNvSpPr>
            <a:spLocks noChangeArrowheads="1"/>
          </p:cNvSpPr>
          <p:nvPr/>
        </p:nvSpPr>
        <p:spPr bwMode="auto">
          <a:xfrm>
            <a:off x="2771775" y="1052513"/>
            <a:ext cx="3487738" cy="381000"/>
          </a:xfrm>
          <a:prstGeom prst="rect">
            <a:avLst/>
          </a:prstGeom>
          <a:noFill/>
          <a:ln w="9525">
            <a:noFill/>
            <a:miter lim="800000"/>
            <a:headEnd/>
            <a:tailEnd/>
          </a:ln>
        </p:spPr>
        <p:txBody>
          <a:bodyPr wrap="none">
            <a:spAutoFit/>
          </a:bodyPr>
          <a:lstStyle/>
          <a:p>
            <a:pPr defTabSz="957263"/>
            <a:r>
              <a:rPr lang="en-US"/>
              <a:t>CAV 2-Deck Multizone System</a:t>
            </a:r>
          </a:p>
        </p:txBody>
      </p:sp>
      <p:sp>
        <p:nvSpPr>
          <p:cNvPr id="17413" name="TextBox 14"/>
          <p:cNvSpPr txBox="1">
            <a:spLocks noChangeArrowheads="1"/>
          </p:cNvSpPr>
          <p:nvPr/>
        </p:nvSpPr>
        <p:spPr bwMode="auto">
          <a:xfrm>
            <a:off x="915244" y="1725956"/>
            <a:ext cx="7200800" cy="4062651"/>
          </a:xfrm>
          <a:prstGeom prst="rect">
            <a:avLst/>
          </a:prstGeom>
          <a:noFill/>
          <a:ln w="9525">
            <a:noFill/>
            <a:miter lim="800000"/>
            <a:headEnd/>
            <a:tailEnd/>
          </a:ln>
        </p:spPr>
        <p:txBody>
          <a:bodyPr wrap="square">
            <a:spAutoFit/>
          </a:bodyPr>
          <a:lstStyle/>
          <a:p>
            <a:pPr algn="just" rtl="1"/>
            <a:r>
              <a:rPr lang="fa-IR" sz="2400" b="1" dirty="0">
                <a:cs typeface="B Zar" pitchFamily="2" charset="-78"/>
              </a:rPr>
              <a:t>مزایا:</a:t>
            </a:r>
          </a:p>
          <a:p>
            <a:pPr algn="just" rtl="1">
              <a:buFontTx/>
              <a:buChar char="-"/>
            </a:pPr>
            <a:r>
              <a:rPr lang="fa-IR" sz="2400" dirty="0">
                <a:cs typeface="B Zar" pitchFamily="2" charset="-78"/>
              </a:rPr>
              <a:t> توزیع هوا ساده است چون هر زون کانال مربوط به خود را دارد.</a:t>
            </a:r>
          </a:p>
          <a:p>
            <a:pPr algn="just" rtl="1">
              <a:buFontTx/>
              <a:buChar char="-"/>
            </a:pPr>
            <a:r>
              <a:rPr lang="fa-IR" sz="2400" dirty="0">
                <a:cs typeface="B Zar" pitchFamily="2" charset="-78"/>
              </a:rPr>
              <a:t> امکان کنترل رطوبت و رطوبت زدایی به صورت مرکزی.</a:t>
            </a:r>
          </a:p>
          <a:p>
            <a:pPr algn="just" rtl="1">
              <a:buFontTx/>
              <a:buChar char="-"/>
            </a:pPr>
            <a:r>
              <a:rPr lang="fa-IR" sz="2400" dirty="0">
                <a:cs typeface="B Zar" pitchFamily="2" charset="-78"/>
              </a:rPr>
              <a:t> تعمیر و نگهداری کاملا مرکزی است.</a:t>
            </a:r>
          </a:p>
          <a:p>
            <a:pPr algn="just" rtl="1">
              <a:buFontTx/>
              <a:buChar char="-"/>
            </a:pPr>
            <a:r>
              <a:rPr lang="fa-IR" sz="2400" dirty="0">
                <a:cs typeface="B Zar" pitchFamily="2" charset="-78"/>
              </a:rPr>
              <a:t> دستگاه هواساز به صورت کامل در کارخانه ساخته میشود.</a:t>
            </a:r>
          </a:p>
          <a:p>
            <a:pPr algn="just" rtl="1">
              <a:buFontTx/>
              <a:buChar char="-"/>
            </a:pPr>
            <a:endParaRPr lang="fa-IR" sz="2400" dirty="0">
              <a:cs typeface="B Zar" pitchFamily="2" charset="-78"/>
            </a:endParaRPr>
          </a:p>
          <a:p>
            <a:pPr algn="just" rtl="1"/>
            <a:r>
              <a:rPr lang="fa-IR" sz="2400" b="1" dirty="0">
                <a:cs typeface="B Zar" pitchFamily="2" charset="-78"/>
              </a:rPr>
              <a:t>معایب :</a:t>
            </a:r>
          </a:p>
          <a:p>
            <a:pPr algn="just" rtl="1"/>
            <a:r>
              <a:rPr lang="fa-IR" sz="2400" dirty="0">
                <a:cs typeface="B Zar" pitchFamily="2" charset="-78"/>
              </a:rPr>
              <a:t>*تعداد کانال های خارج شده از هواساز زیاد است و نیاز به فضا دارد .</a:t>
            </a:r>
          </a:p>
          <a:p>
            <a:pPr algn="just" rtl="1"/>
            <a:r>
              <a:rPr lang="fa-IR" sz="2400" dirty="0">
                <a:cs typeface="B Zar" pitchFamily="2" charset="-78"/>
              </a:rPr>
              <a:t>* مصرف انرژی آن نسبتا زیاد است (در ماه های سرد که هوای گرم و سرد مخلوط می شوند). </a:t>
            </a:r>
          </a:p>
          <a:p>
            <a:pPr algn="just" rtl="1"/>
            <a:endParaRPr lang="fa-IR" sz="1800" dirty="0">
              <a:cs typeface="B Zar" pitchFamily="2" charset="-78"/>
            </a:endParaRP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p:cNvSpPr>
          <p:nvPr/>
        </p:nvSpPr>
        <p:spPr bwMode="white">
          <a:xfrm>
            <a:off x="542925" y="53975"/>
            <a:ext cx="7392988" cy="563563"/>
          </a:xfrm>
          <a:prstGeom prst="rect">
            <a:avLst/>
          </a:prstGeom>
          <a:noFill/>
          <a:ln w="9525">
            <a:noFill/>
            <a:miter lim="800000"/>
            <a:headEnd/>
            <a:tailEnd/>
          </a:ln>
        </p:spPr>
        <p:txBody>
          <a:bodyPr lIns="95782" tIns="47891" rIns="95782" bIns="47891" anchor="ctr"/>
          <a:lstStyle/>
          <a:p>
            <a:pPr algn="ctr" defTabSz="957263" eaLnBrk="0" hangingPunct="0"/>
            <a:r>
              <a:rPr lang="fa-IR" sz="3200" b="1" dirty="0">
                <a:cs typeface="B Titr" pitchFamily="2" charset="-78"/>
              </a:rPr>
              <a:t>معرفي سیستم های تمام هوايي </a:t>
            </a:r>
            <a:endParaRPr lang="fa-IR" sz="2900" b="1" dirty="0"/>
          </a:p>
        </p:txBody>
      </p:sp>
      <p:grpSp>
        <p:nvGrpSpPr>
          <p:cNvPr id="2" name="Group 88"/>
          <p:cNvGrpSpPr>
            <a:grpSpLocks/>
          </p:cNvGrpSpPr>
          <p:nvPr/>
        </p:nvGrpSpPr>
        <p:grpSpPr bwMode="auto">
          <a:xfrm>
            <a:off x="1258888" y="836613"/>
            <a:ext cx="6000750" cy="739775"/>
            <a:chOff x="1728" y="1680"/>
            <a:chExt cx="4571" cy="653"/>
          </a:xfrm>
        </p:grpSpPr>
        <p:sp>
          <p:nvSpPr>
            <p:cNvPr id="16" name="AutoShape 62"/>
            <p:cNvSpPr>
              <a:spLocks noChangeArrowheads="1"/>
            </p:cNvSpPr>
            <p:nvPr/>
          </p:nvSpPr>
          <p:spPr bwMode="gray">
            <a:xfrm>
              <a:off x="2096" y="1794"/>
              <a:ext cx="4195" cy="436"/>
            </a:xfrm>
            <a:prstGeom prst="roundRect">
              <a:avLst>
                <a:gd name="adj" fmla="val 16667"/>
              </a:avLst>
            </a:prstGeom>
            <a:solidFill>
              <a:srgbClr val="FF9933"/>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n-US">
                <a:latin typeface="Arial" charset="0"/>
              </a:endParaRPr>
            </a:p>
          </p:txBody>
        </p:sp>
        <p:sp>
          <p:nvSpPr>
            <p:cNvPr id="17" name="AutoShape 63"/>
            <p:cNvSpPr>
              <a:spLocks noChangeArrowheads="1"/>
            </p:cNvSpPr>
            <p:nvPr/>
          </p:nvSpPr>
          <p:spPr bwMode="gray">
            <a:xfrm>
              <a:off x="1728" y="1680"/>
              <a:ext cx="661" cy="653"/>
            </a:xfrm>
            <a:prstGeom prst="diamond">
              <a:avLst/>
            </a:prstGeom>
            <a:solidFill>
              <a:srgbClr val="FF9933"/>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lgn="ctr">
                <a:defRPr/>
              </a:pPr>
              <a:r>
                <a:rPr lang="en-US"/>
                <a:t>4</a:t>
              </a:r>
            </a:p>
          </p:txBody>
        </p:sp>
        <p:sp>
          <p:nvSpPr>
            <p:cNvPr id="18440" name="Text Box 64"/>
            <p:cNvSpPr txBox="1">
              <a:spLocks noChangeArrowheads="1"/>
            </p:cNvSpPr>
            <p:nvPr/>
          </p:nvSpPr>
          <p:spPr bwMode="gray">
            <a:xfrm>
              <a:off x="2316" y="1846"/>
              <a:ext cx="3983" cy="278"/>
            </a:xfrm>
            <a:prstGeom prst="rect">
              <a:avLst/>
            </a:prstGeom>
            <a:noFill/>
            <a:ln w="9525" algn="ctr">
              <a:noFill/>
              <a:miter lim="800000"/>
              <a:headEnd/>
              <a:tailEnd/>
            </a:ln>
          </p:spPr>
          <p:txBody>
            <a:bodyPr lIns="68415" tIns="34208" rIns="68415" bIns="34208">
              <a:spAutoFit/>
            </a:bodyPr>
            <a:lstStyle/>
            <a:p>
              <a:pPr algn="ctr" defTabSz="684213" eaLnBrk="0" hangingPunct="0"/>
              <a:endParaRPr lang="fa-IR" sz="1600" b="1">
                <a:latin typeface="Times New Roman" pitchFamily="18" charset="0"/>
                <a:cs typeface="B Zar" pitchFamily="2" charset="-78"/>
              </a:endParaRPr>
            </a:p>
          </p:txBody>
        </p:sp>
        <p:sp>
          <p:nvSpPr>
            <p:cNvPr id="18441" name="Text Box 65"/>
            <p:cNvSpPr txBox="1">
              <a:spLocks noChangeArrowheads="1"/>
            </p:cNvSpPr>
            <p:nvPr/>
          </p:nvSpPr>
          <p:spPr bwMode="gray">
            <a:xfrm>
              <a:off x="1826" y="1824"/>
              <a:ext cx="104" cy="384"/>
            </a:xfrm>
            <a:prstGeom prst="rect">
              <a:avLst/>
            </a:prstGeom>
            <a:noFill/>
            <a:ln w="9525" algn="ctr">
              <a:noFill/>
              <a:miter lim="800000"/>
              <a:headEnd/>
              <a:tailEnd/>
            </a:ln>
          </p:spPr>
          <p:txBody>
            <a:bodyPr wrap="none" lIns="68415" tIns="34208" rIns="68415" bIns="34208">
              <a:spAutoFit/>
            </a:bodyPr>
            <a:lstStyle/>
            <a:p>
              <a:pPr algn="ctr" defTabSz="684213" eaLnBrk="0" hangingPunct="0"/>
              <a:endParaRPr lang="fa-IR" sz="2400"/>
            </a:p>
          </p:txBody>
        </p:sp>
      </p:grpSp>
      <p:sp>
        <p:nvSpPr>
          <p:cNvPr id="18436" name="Rectangle 8"/>
          <p:cNvSpPr>
            <a:spLocks noChangeArrowheads="1"/>
          </p:cNvSpPr>
          <p:nvPr/>
        </p:nvSpPr>
        <p:spPr bwMode="auto">
          <a:xfrm>
            <a:off x="2771775" y="1052513"/>
            <a:ext cx="3487738" cy="381000"/>
          </a:xfrm>
          <a:prstGeom prst="rect">
            <a:avLst/>
          </a:prstGeom>
          <a:noFill/>
          <a:ln w="9525">
            <a:noFill/>
            <a:miter lim="800000"/>
            <a:headEnd/>
            <a:tailEnd/>
          </a:ln>
        </p:spPr>
        <p:txBody>
          <a:bodyPr wrap="none">
            <a:spAutoFit/>
          </a:bodyPr>
          <a:lstStyle/>
          <a:p>
            <a:pPr defTabSz="957263"/>
            <a:r>
              <a:rPr lang="en-US"/>
              <a:t>CAV 3-Deck Multizone System</a:t>
            </a:r>
          </a:p>
        </p:txBody>
      </p:sp>
      <p:pic>
        <p:nvPicPr>
          <p:cNvPr id="18437" name="Picture 9"/>
          <p:cNvPicPr>
            <a:picLocks noChangeAspect="1" noChangeArrowheads="1"/>
          </p:cNvPicPr>
          <p:nvPr/>
        </p:nvPicPr>
        <p:blipFill>
          <a:blip r:embed="rId2" cstate="print"/>
          <a:srcRect/>
          <a:stretch>
            <a:fillRect/>
          </a:stretch>
        </p:blipFill>
        <p:spPr bwMode="auto">
          <a:xfrm>
            <a:off x="1116013" y="1773238"/>
            <a:ext cx="6627812" cy="4362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p:cNvSpPr>
          <p:nvPr/>
        </p:nvSpPr>
        <p:spPr bwMode="white">
          <a:xfrm>
            <a:off x="542925" y="53975"/>
            <a:ext cx="7392988" cy="563563"/>
          </a:xfrm>
          <a:prstGeom prst="rect">
            <a:avLst/>
          </a:prstGeom>
          <a:noFill/>
          <a:ln w="9525">
            <a:noFill/>
            <a:miter lim="800000"/>
            <a:headEnd/>
            <a:tailEnd/>
          </a:ln>
        </p:spPr>
        <p:txBody>
          <a:bodyPr lIns="95782" tIns="47891" rIns="95782" bIns="47891" anchor="ctr"/>
          <a:lstStyle/>
          <a:p>
            <a:pPr algn="ctr" defTabSz="957263" eaLnBrk="0" hangingPunct="0"/>
            <a:r>
              <a:rPr lang="fa-IR" sz="3200" b="1" dirty="0">
                <a:cs typeface="B Titr" pitchFamily="2" charset="-78"/>
              </a:rPr>
              <a:t>معرفي سیستم های تمام هوايي </a:t>
            </a:r>
            <a:endParaRPr lang="fa-IR" sz="2900" b="1" dirty="0"/>
          </a:p>
        </p:txBody>
      </p:sp>
      <p:grpSp>
        <p:nvGrpSpPr>
          <p:cNvPr id="2" name="Group 88"/>
          <p:cNvGrpSpPr>
            <a:grpSpLocks/>
          </p:cNvGrpSpPr>
          <p:nvPr/>
        </p:nvGrpSpPr>
        <p:grpSpPr bwMode="auto">
          <a:xfrm>
            <a:off x="1258888" y="836613"/>
            <a:ext cx="6000750" cy="739775"/>
            <a:chOff x="1728" y="1680"/>
            <a:chExt cx="4571" cy="653"/>
          </a:xfrm>
        </p:grpSpPr>
        <p:sp>
          <p:nvSpPr>
            <p:cNvPr id="16" name="AutoShape 62"/>
            <p:cNvSpPr>
              <a:spLocks noChangeArrowheads="1"/>
            </p:cNvSpPr>
            <p:nvPr/>
          </p:nvSpPr>
          <p:spPr bwMode="gray">
            <a:xfrm>
              <a:off x="2096" y="1794"/>
              <a:ext cx="4195" cy="436"/>
            </a:xfrm>
            <a:prstGeom prst="roundRect">
              <a:avLst>
                <a:gd name="adj" fmla="val 16667"/>
              </a:avLst>
            </a:prstGeom>
            <a:solidFill>
              <a:srgbClr val="FF9933"/>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n-US">
                <a:latin typeface="Arial" charset="0"/>
              </a:endParaRPr>
            </a:p>
          </p:txBody>
        </p:sp>
        <p:sp>
          <p:nvSpPr>
            <p:cNvPr id="17" name="AutoShape 63"/>
            <p:cNvSpPr>
              <a:spLocks noChangeArrowheads="1"/>
            </p:cNvSpPr>
            <p:nvPr/>
          </p:nvSpPr>
          <p:spPr bwMode="gray">
            <a:xfrm>
              <a:off x="1728" y="1680"/>
              <a:ext cx="661" cy="653"/>
            </a:xfrm>
            <a:prstGeom prst="diamond">
              <a:avLst/>
            </a:prstGeom>
            <a:solidFill>
              <a:srgbClr val="FF9933"/>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lgn="ctr">
                <a:defRPr/>
              </a:pPr>
              <a:r>
                <a:rPr lang="en-US"/>
                <a:t>4</a:t>
              </a:r>
            </a:p>
          </p:txBody>
        </p:sp>
        <p:sp>
          <p:nvSpPr>
            <p:cNvPr id="19464" name="Text Box 64"/>
            <p:cNvSpPr txBox="1">
              <a:spLocks noChangeArrowheads="1"/>
            </p:cNvSpPr>
            <p:nvPr/>
          </p:nvSpPr>
          <p:spPr bwMode="gray">
            <a:xfrm>
              <a:off x="2316" y="1846"/>
              <a:ext cx="3983" cy="278"/>
            </a:xfrm>
            <a:prstGeom prst="rect">
              <a:avLst/>
            </a:prstGeom>
            <a:noFill/>
            <a:ln w="9525" algn="ctr">
              <a:noFill/>
              <a:miter lim="800000"/>
              <a:headEnd/>
              <a:tailEnd/>
            </a:ln>
          </p:spPr>
          <p:txBody>
            <a:bodyPr lIns="68415" tIns="34208" rIns="68415" bIns="34208">
              <a:spAutoFit/>
            </a:bodyPr>
            <a:lstStyle/>
            <a:p>
              <a:pPr algn="ctr" defTabSz="684213" eaLnBrk="0" hangingPunct="0"/>
              <a:endParaRPr lang="fa-IR" sz="1600" b="1">
                <a:latin typeface="Times New Roman" pitchFamily="18" charset="0"/>
                <a:cs typeface="B Zar" pitchFamily="2" charset="-78"/>
              </a:endParaRPr>
            </a:p>
          </p:txBody>
        </p:sp>
        <p:sp>
          <p:nvSpPr>
            <p:cNvPr id="19465" name="Text Box 65"/>
            <p:cNvSpPr txBox="1">
              <a:spLocks noChangeArrowheads="1"/>
            </p:cNvSpPr>
            <p:nvPr/>
          </p:nvSpPr>
          <p:spPr bwMode="gray">
            <a:xfrm>
              <a:off x="1826" y="1824"/>
              <a:ext cx="104" cy="384"/>
            </a:xfrm>
            <a:prstGeom prst="rect">
              <a:avLst/>
            </a:prstGeom>
            <a:noFill/>
            <a:ln w="9525" algn="ctr">
              <a:noFill/>
              <a:miter lim="800000"/>
              <a:headEnd/>
              <a:tailEnd/>
            </a:ln>
          </p:spPr>
          <p:txBody>
            <a:bodyPr wrap="none" lIns="68415" tIns="34208" rIns="68415" bIns="34208">
              <a:spAutoFit/>
            </a:bodyPr>
            <a:lstStyle/>
            <a:p>
              <a:pPr algn="ctr" defTabSz="684213" eaLnBrk="0" hangingPunct="0"/>
              <a:endParaRPr lang="fa-IR" sz="2400"/>
            </a:p>
          </p:txBody>
        </p:sp>
      </p:grpSp>
      <p:sp>
        <p:nvSpPr>
          <p:cNvPr id="19460" name="Rectangle 8"/>
          <p:cNvSpPr>
            <a:spLocks noChangeArrowheads="1"/>
          </p:cNvSpPr>
          <p:nvPr/>
        </p:nvSpPr>
        <p:spPr bwMode="auto">
          <a:xfrm>
            <a:off x="2771775" y="1052513"/>
            <a:ext cx="3487738" cy="381000"/>
          </a:xfrm>
          <a:prstGeom prst="rect">
            <a:avLst/>
          </a:prstGeom>
          <a:noFill/>
          <a:ln w="9525">
            <a:noFill/>
            <a:miter lim="800000"/>
            <a:headEnd/>
            <a:tailEnd/>
          </a:ln>
        </p:spPr>
        <p:txBody>
          <a:bodyPr wrap="none">
            <a:spAutoFit/>
          </a:bodyPr>
          <a:lstStyle/>
          <a:p>
            <a:pPr defTabSz="957263"/>
            <a:r>
              <a:rPr lang="en-US"/>
              <a:t>CAV 3-Deck Multizone System</a:t>
            </a:r>
          </a:p>
        </p:txBody>
      </p:sp>
      <p:pic>
        <p:nvPicPr>
          <p:cNvPr id="19461" name="Picture 2" descr="D:\Users\Vahid\Desktop\namyeshgah\cav 3 deck multyzone.png"/>
          <p:cNvPicPr>
            <a:picLocks noChangeAspect="1" noChangeArrowheads="1"/>
          </p:cNvPicPr>
          <p:nvPr/>
        </p:nvPicPr>
        <p:blipFill>
          <a:blip r:embed="rId2" cstate="print"/>
          <a:srcRect/>
          <a:stretch>
            <a:fillRect/>
          </a:stretch>
        </p:blipFill>
        <p:spPr bwMode="auto">
          <a:xfrm>
            <a:off x="1476375" y="1916113"/>
            <a:ext cx="6121400" cy="4248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p:cNvSpPr>
          <p:nvPr/>
        </p:nvSpPr>
        <p:spPr bwMode="white">
          <a:xfrm>
            <a:off x="542925" y="53975"/>
            <a:ext cx="7392988" cy="563563"/>
          </a:xfrm>
          <a:prstGeom prst="rect">
            <a:avLst/>
          </a:prstGeom>
          <a:noFill/>
          <a:ln w="9525">
            <a:noFill/>
            <a:miter lim="800000"/>
            <a:headEnd/>
            <a:tailEnd/>
          </a:ln>
        </p:spPr>
        <p:txBody>
          <a:bodyPr lIns="95782" tIns="47891" rIns="95782" bIns="47891" anchor="ctr"/>
          <a:lstStyle/>
          <a:p>
            <a:pPr algn="ctr" defTabSz="957263" eaLnBrk="0" hangingPunct="0"/>
            <a:r>
              <a:rPr lang="fa-IR" sz="3200" b="1" dirty="0">
                <a:cs typeface="B Titr" pitchFamily="2" charset="-78"/>
              </a:rPr>
              <a:t>معرفي سیستم های تمام هوايي </a:t>
            </a:r>
            <a:endParaRPr lang="fa-IR" sz="2900" b="1" dirty="0"/>
          </a:p>
        </p:txBody>
      </p:sp>
      <p:grpSp>
        <p:nvGrpSpPr>
          <p:cNvPr id="2" name="Group 88"/>
          <p:cNvGrpSpPr>
            <a:grpSpLocks/>
          </p:cNvGrpSpPr>
          <p:nvPr/>
        </p:nvGrpSpPr>
        <p:grpSpPr bwMode="auto">
          <a:xfrm>
            <a:off x="1258888" y="836613"/>
            <a:ext cx="6000750" cy="739775"/>
            <a:chOff x="1728" y="1680"/>
            <a:chExt cx="4571" cy="653"/>
          </a:xfrm>
        </p:grpSpPr>
        <p:sp>
          <p:nvSpPr>
            <p:cNvPr id="16" name="AutoShape 62"/>
            <p:cNvSpPr>
              <a:spLocks noChangeArrowheads="1"/>
            </p:cNvSpPr>
            <p:nvPr/>
          </p:nvSpPr>
          <p:spPr bwMode="gray">
            <a:xfrm>
              <a:off x="2096" y="1794"/>
              <a:ext cx="4195" cy="436"/>
            </a:xfrm>
            <a:prstGeom prst="roundRect">
              <a:avLst>
                <a:gd name="adj" fmla="val 16667"/>
              </a:avLst>
            </a:prstGeom>
            <a:solidFill>
              <a:srgbClr val="FF9933"/>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n-US">
                <a:latin typeface="Arial" charset="0"/>
              </a:endParaRPr>
            </a:p>
          </p:txBody>
        </p:sp>
        <p:sp>
          <p:nvSpPr>
            <p:cNvPr id="17" name="AutoShape 63"/>
            <p:cNvSpPr>
              <a:spLocks noChangeArrowheads="1"/>
            </p:cNvSpPr>
            <p:nvPr/>
          </p:nvSpPr>
          <p:spPr bwMode="gray">
            <a:xfrm>
              <a:off x="1728" y="1680"/>
              <a:ext cx="661" cy="653"/>
            </a:xfrm>
            <a:prstGeom prst="diamond">
              <a:avLst/>
            </a:prstGeom>
            <a:solidFill>
              <a:srgbClr val="FF9933"/>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lgn="ctr">
                <a:defRPr/>
              </a:pPr>
              <a:r>
                <a:rPr lang="en-US"/>
                <a:t>4</a:t>
              </a:r>
            </a:p>
          </p:txBody>
        </p:sp>
        <p:sp>
          <p:nvSpPr>
            <p:cNvPr id="20488" name="Text Box 64"/>
            <p:cNvSpPr txBox="1">
              <a:spLocks noChangeArrowheads="1"/>
            </p:cNvSpPr>
            <p:nvPr/>
          </p:nvSpPr>
          <p:spPr bwMode="gray">
            <a:xfrm>
              <a:off x="2316" y="1846"/>
              <a:ext cx="3983" cy="278"/>
            </a:xfrm>
            <a:prstGeom prst="rect">
              <a:avLst/>
            </a:prstGeom>
            <a:noFill/>
            <a:ln w="9525" algn="ctr">
              <a:noFill/>
              <a:miter lim="800000"/>
              <a:headEnd/>
              <a:tailEnd/>
            </a:ln>
          </p:spPr>
          <p:txBody>
            <a:bodyPr lIns="68415" tIns="34208" rIns="68415" bIns="34208">
              <a:spAutoFit/>
            </a:bodyPr>
            <a:lstStyle/>
            <a:p>
              <a:pPr algn="ctr" defTabSz="684213" eaLnBrk="0" hangingPunct="0"/>
              <a:endParaRPr lang="fa-IR" sz="1600" b="1">
                <a:latin typeface="Times New Roman" pitchFamily="18" charset="0"/>
                <a:cs typeface="B Zar" pitchFamily="2" charset="-78"/>
              </a:endParaRPr>
            </a:p>
          </p:txBody>
        </p:sp>
        <p:sp>
          <p:nvSpPr>
            <p:cNvPr id="20489" name="Text Box 65"/>
            <p:cNvSpPr txBox="1">
              <a:spLocks noChangeArrowheads="1"/>
            </p:cNvSpPr>
            <p:nvPr/>
          </p:nvSpPr>
          <p:spPr bwMode="gray">
            <a:xfrm>
              <a:off x="1826" y="1824"/>
              <a:ext cx="104" cy="384"/>
            </a:xfrm>
            <a:prstGeom prst="rect">
              <a:avLst/>
            </a:prstGeom>
            <a:noFill/>
            <a:ln w="9525" algn="ctr">
              <a:noFill/>
              <a:miter lim="800000"/>
              <a:headEnd/>
              <a:tailEnd/>
            </a:ln>
          </p:spPr>
          <p:txBody>
            <a:bodyPr wrap="none" lIns="68415" tIns="34208" rIns="68415" bIns="34208">
              <a:spAutoFit/>
            </a:bodyPr>
            <a:lstStyle/>
            <a:p>
              <a:pPr algn="ctr" defTabSz="684213" eaLnBrk="0" hangingPunct="0"/>
              <a:endParaRPr lang="fa-IR" sz="2400"/>
            </a:p>
          </p:txBody>
        </p:sp>
      </p:grpSp>
      <p:sp>
        <p:nvSpPr>
          <p:cNvPr id="20484" name="Rectangle 8"/>
          <p:cNvSpPr>
            <a:spLocks noChangeArrowheads="1"/>
          </p:cNvSpPr>
          <p:nvPr/>
        </p:nvSpPr>
        <p:spPr bwMode="auto">
          <a:xfrm>
            <a:off x="2771775" y="1052513"/>
            <a:ext cx="3487738" cy="381000"/>
          </a:xfrm>
          <a:prstGeom prst="rect">
            <a:avLst/>
          </a:prstGeom>
          <a:noFill/>
          <a:ln w="9525">
            <a:noFill/>
            <a:miter lim="800000"/>
            <a:headEnd/>
            <a:tailEnd/>
          </a:ln>
        </p:spPr>
        <p:txBody>
          <a:bodyPr wrap="none">
            <a:spAutoFit/>
          </a:bodyPr>
          <a:lstStyle/>
          <a:p>
            <a:pPr defTabSz="957263"/>
            <a:r>
              <a:rPr lang="en-US"/>
              <a:t>CAV 3-Deck Multizone System</a:t>
            </a:r>
          </a:p>
        </p:txBody>
      </p:sp>
      <p:sp>
        <p:nvSpPr>
          <p:cNvPr id="20485" name="TextBox 14"/>
          <p:cNvSpPr txBox="1">
            <a:spLocks noChangeArrowheads="1"/>
          </p:cNvSpPr>
          <p:nvPr/>
        </p:nvSpPr>
        <p:spPr bwMode="auto">
          <a:xfrm>
            <a:off x="1387541" y="1928813"/>
            <a:ext cx="7072891" cy="3046988"/>
          </a:xfrm>
          <a:prstGeom prst="rect">
            <a:avLst/>
          </a:prstGeom>
          <a:noFill/>
          <a:ln w="9525">
            <a:noFill/>
            <a:miter lim="800000"/>
            <a:headEnd/>
            <a:tailEnd/>
          </a:ln>
        </p:spPr>
        <p:txBody>
          <a:bodyPr wrap="square">
            <a:spAutoFit/>
          </a:bodyPr>
          <a:lstStyle/>
          <a:p>
            <a:pPr algn="just" rtl="1"/>
            <a:r>
              <a:rPr lang="fa-IR" sz="2400" b="1" dirty="0">
                <a:cs typeface="B Zar" pitchFamily="2" charset="-78"/>
              </a:rPr>
              <a:t>مزایا:</a:t>
            </a:r>
          </a:p>
          <a:p>
            <a:pPr algn="just" rtl="1">
              <a:buFontTx/>
              <a:buChar char="-"/>
            </a:pPr>
            <a:r>
              <a:rPr lang="fa-IR" sz="2400" dirty="0">
                <a:cs typeface="B Zar" pitchFamily="2" charset="-78"/>
              </a:rPr>
              <a:t> سیستمی کاملا عملی و از لحاظ مصرف انرژی بسیار با صرفه است.</a:t>
            </a:r>
          </a:p>
          <a:p>
            <a:pPr algn="just" rtl="1">
              <a:buFontTx/>
              <a:buChar char="-"/>
            </a:pPr>
            <a:r>
              <a:rPr lang="fa-IR" sz="2400" dirty="0">
                <a:cs typeface="B Zar" pitchFamily="2" charset="-78"/>
              </a:rPr>
              <a:t> از لحاظ سهولت نصب، این سیستم از سیستم چند زونه با گرمایش زون مناسب تر است.</a:t>
            </a:r>
          </a:p>
          <a:p>
            <a:pPr algn="just" rtl="1"/>
            <a:r>
              <a:rPr lang="fa-IR" sz="2400" b="1" dirty="0">
                <a:cs typeface="B Zar" pitchFamily="2" charset="-78"/>
              </a:rPr>
              <a:t>معایب :</a:t>
            </a:r>
          </a:p>
          <a:p>
            <a:pPr algn="just" rtl="1"/>
            <a:r>
              <a:rPr lang="fa-IR" sz="2400" dirty="0">
                <a:cs typeface="B Zar" pitchFamily="2" charset="-78"/>
              </a:rPr>
              <a:t>* برای فضاهای که به میزان زیادی هوای تازه نیاز دارند باید تدابیر خاصی اتخاذ شود (مثلا ممکن است دمای پلنوم کنار گذر خیلی پایین بیاید).</a:t>
            </a:r>
          </a:p>
          <a:p>
            <a:pPr algn="just" rtl="1"/>
            <a:r>
              <a:rPr lang="fa-IR" sz="2400" dirty="0">
                <a:cs typeface="B Zar" pitchFamily="2" charset="-78"/>
              </a:rPr>
              <a:t>* نمی تواند مانند چند زونه با بازگرمایش رطوبت را کنترل کند.</a:t>
            </a: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p:cNvSpPr>
          <p:nvPr/>
        </p:nvSpPr>
        <p:spPr bwMode="white">
          <a:xfrm>
            <a:off x="542925" y="53975"/>
            <a:ext cx="7392988" cy="563563"/>
          </a:xfrm>
          <a:prstGeom prst="rect">
            <a:avLst/>
          </a:prstGeom>
          <a:noFill/>
          <a:ln w="9525">
            <a:noFill/>
            <a:miter lim="800000"/>
            <a:headEnd/>
            <a:tailEnd/>
          </a:ln>
        </p:spPr>
        <p:txBody>
          <a:bodyPr lIns="95782" tIns="47891" rIns="95782" bIns="47891" anchor="ctr"/>
          <a:lstStyle/>
          <a:p>
            <a:pPr algn="ctr" defTabSz="957263" eaLnBrk="0" hangingPunct="0"/>
            <a:r>
              <a:rPr lang="fa-IR" sz="3200" b="1" dirty="0">
                <a:cs typeface="B Titr" pitchFamily="2" charset="-78"/>
              </a:rPr>
              <a:t>معرفي سیستم های تمام هوايي </a:t>
            </a:r>
            <a:endParaRPr lang="fa-IR" sz="2900" b="1" dirty="0"/>
          </a:p>
        </p:txBody>
      </p:sp>
      <p:grpSp>
        <p:nvGrpSpPr>
          <p:cNvPr id="2" name="Group 88"/>
          <p:cNvGrpSpPr>
            <a:grpSpLocks/>
          </p:cNvGrpSpPr>
          <p:nvPr/>
        </p:nvGrpSpPr>
        <p:grpSpPr bwMode="auto">
          <a:xfrm>
            <a:off x="1258888" y="836613"/>
            <a:ext cx="6000750" cy="739775"/>
            <a:chOff x="1728" y="1680"/>
            <a:chExt cx="4571" cy="653"/>
          </a:xfrm>
        </p:grpSpPr>
        <p:sp>
          <p:nvSpPr>
            <p:cNvPr id="16" name="AutoShape 62"/>
            <p:cNvSpPr>
              <a:spLocks noChangeArrowheads="1"/>
            </p:cNvSpPr>
            <p:nvPr/>
          </p:nvSpPr>
          <p:spPr bwMode="gray">
            <a:xfrm>
              <a:off x="2096" y="1794"/>
              <a:ext cx="4195" cy="436"/>
            </a:xfrm>
            <a:prstGeom prst="roundRect">
              <a:avLst>
                <a:gd name="adj" fmla="val 16667"/>
              </a:avLst>
            </a:prstGeom>
            <a:solidFill>
              <a:srgbClr val="FF9933"/>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n-US">
                <a:latin typeface="Arial" charset="0"/>
              </a:endParaRPr>
            </a:p>
          </p:txBody>
        </p:sp>
        <p:sp>
          <p:nvSpPr>
            <p:cNvPr id="17" name="AutoShape 63"/>
            <p:cNvSpPr>
              <a:spLocks noChangeArrowheads="1"/>
            </p:cNvSpPr>
            <p:nvPr/>
          </p:nvSpPr>
          <p:spPr bwMode="gray">
            <a:xfrm>
              <a:off x="1728" y="1680"/>
              <a:ext cx="661" cy="653"/>
            </a:xfrm>
            <a:prstGeom prst="diamond">
              <a:avLst/>
            </a:prstGeom>
            <a:solidFill>
              <a:srgbClr val="FF9933"/>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lgn="ctr">
                <a:defRPr/>
              </a:pPr>
              <a:r>
                <a:rPr lang="en-US"/>
                <a:t>5</a:t>
              </a:r>
            </a:p>
          </p:txBody>
        </p:sp>
        <p:sp>
          <p:nvSpPr>
            <p:cNvPr id="21512" name="Text Box 64"/>
            <p:cNvSpPr txBox="1">
              <a:spLocks noChangeArrowheads="1"/>
            </p:cNvSpPr>
            <p:nvPr/>
          </p:nvSpPr>
          <p:spPr bwMode="gray">
            <a:xfrm>
              <a:off x="2316" y="1846"/>
              <a:ext cx="3983" cy="278"/>
            </a:xfrm>
            <a:prstGeom prst="rect">
              <a:avLst/>
            </a:prstGeom>
            <a:noFill/>
            <a:ln w="9525" algn="ctr">
              <a:noFill/>
              <a:miter lim="800000"/>
              <a:headEnd/>
              <a:tailEnd/>
            </a:ln>
          </p:spPr>
          <p:txBody>
            <a:bodyPr lIns="68415" tIns="34208" rIns="68415" bIns="34208">
              <a:spAutoFit/>
            </a:bodyPr>
            <a:lstStyle/>
            <a:p>
              <a:pPr algn="ctr" defTabSz="684213" eaLnBrk="0" hangingPunct="0"/>
              <a:endParaRPr lang="fa-IR" sz="1600" b="1">
                <a:latin typeface="Times New Roman" pitchFamily="18" charset="0"/>
                <a:cs typeface="B Zar" pitchFamily="2" charset="-78"/>
              </a:endParaRPr>
            </a:p>
          </p:txBody>
        </p:sp>
        <p:sp>
          <p:nvSpPr>
            <p:cNvPr id="21513" name="Text Box 65"/>
            <p:cNvSpPr txBox="1">
              <a:spLocks noChangeArrowheads="1"/>
            </p:cNvSpPr>
            <p:nvPr/>
          </p:nvSpPr>
          <p:spPr bwMode="gray">
            <a:xfrm>
              <a:off x="1826" y="1824"/>
              <a:ext cx="104" cy="384"/>
            </a:xfrm>
            <a:prstGeom prst="rect">
              <a:avLst/>
            </a:prstGeom>
            <a:noFill/>
            <a:ln w="9525" algn="ctr">
              <a:noFill/>
              <a:miter lim="800000"/>
              <a:headEnd/>
              <a:tailEnd/>
            </a:ln>
          </p:spPr>
          <p:txBody>
            <a:bodyPr wrap="none" lIns="68415" tIns="34208" rIns="68415" bIns="34208">
              <a:spAutoFit/>
            </a:bodyPr>
            <a:lstStyle/>
            <a:p>
              <a:pPr algn="ctr" defTabSz="684213" eaLnBrk="0" hangingPunct="0"/>
              <a:endParaRPr lang="fa-IR" sz="2400"/>
            </a:p>
          </p:txBody>
        </p:sp>
      </p:grpSp>
      <p:sp>
        <p:nvSpPr>
          <p:cNvPr id="21508" name="Rectangle 8"/>
          <p:cNvSpPr>
            <a:spLocks noChangeArrowheads="1"/>
          </p:cNvSpPr>
          <p:nvPr/>
        </p:nvSpPr>
        <p:spPr bwMode="auto">
          <a:xfrm>
            <a:off x="2771775" y="1052513"/>
            <a:ext cx="2679700" cy="381000"/>
          </a:xfrm>
          <a:prstGeom prst="rect">
            <a:avLst/>
          </a:prstGeom>
          <a:noFill/>
          <a:ln w="9525">
            <a:noFill/>
            <a:miter lim="800000"/>
            <a:headEnd/>
            <a:tailEnd/>
          </a:ln>
        </p:spPr>
        <p:txBody>
          <a:bodyPr wrap="none">
            <a:spAutoFit/>
          </a:bodyPr>
          <a:lstStyle/>
          <a:p>
            <a:pPr defTabSz="957263"/>
            <a:r>
              <a:rPr lang="en-US"/>
              <a:t>CAV Dual Duct System</a:t>
            </a:r>
          </a:p>
        </p:txBody>
      </p:sp>
      <p:pic>
        <p:nvPicPr>
          <p:cNvPr id="21509" name="Picture 9"/>
          <p:cNvPicPr>
            <a:picLocks noChangeAspect="1" noChangeArrowheads="1"/>
          </p:cNvPicPr>
          <p:nvPr/>
        </p:nvPicPr>
        <p:blipFill>
          <a:blip r:embed="rId2" cstate="print"/>
          <a:srcRect/>
          <a:stretch>
            <a:fillRect/>
          </a:stretch>
        </p:blipFill>
        <p:spPr bwMode="auto">
          <a:xfrm>
            <a:off x="1258888" y="1844675"/>
            <a:ext cx="6675437" cy="4162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p:cNvSpPr>
          <p:nvPr/>
        </p:nvSpPr>
        <p:spPr bwMode="white">
          <a:xfrm>
            <a:off x="542925" y="53975"/>
            <a:ext cx="7392988" cy="563563"/>
          </a:xfrm>
          <a:prstGeom prst="rect">
            <a:avLst/>
          </a:prstGeom>
          <a:noFill/>
          <a:ln w="9525">
            <a:noFill/>
            <a:miter lim="800000"/>
            <a:headEnd/>
            <a:tailEnd/>
          </a:ln>
        </p:spPr>
        <p:txBody>
          <a:bodyPr lIns="95782" tIns="47891" rIns="95782" bIns="47891" anchor="ctr"/>
          <a:lstStyle/>
          <a:p>
            <a:pPr algn="ctr" defTabSz="957263" eaLnBrk="0" hangingPunct="0"/>
            <a:r>
              <a:rPr lang="fa-IR" sz="3200" b="1" dirty="0">
                <a:cs typeface="B Titr" pitchFamily="2" charset="-78"/>
              </a:rPr>
              <a:t>معرفي سیستم های تمام هوايي </a:t>
            </a:r>
            <a:endParaRPr lang="fa-IR" sz="2900" b="1" dirty="0"/>
          </a:p>
        </p:txBody>
      </p:sp>
      <p:grpSp>
        <p:nvGrpSpPr>
          <p:cNvPr id="2" name="Group 88"/>
          <p:cNvGrpSpPr>
            <a:grpSpLocks/>
          </p:cNvGrpSpPr>
          <p:nvPr/>
        </p:nvGrpSpPr>
        <p:grpSpPr bwMode="auto">
          <a:xfrm>
            <a:off x="1258888" y="836613"/>
            <a:ext cx="6000750" cy="739775"/>
            <a:chOff x="1728" y="1680"/>
            <a:chExt cx="4571" cy="653"/>
          </a:xfrm>
        </p:grpSpPr>
        <p:sp>
          <p:nvSpPr>
            <p:cNvPr id="16" name="AutoShape 62"/>
            <p:cNvSpPr>
              <a:spLocks noChangeArrowheads="1"/>
            </p:cNvSpPr>
            <p:nvPr/>
          </p:nvSpPr>
          <p:spPr bwMode="gray">
            <a:xfrm>
              <a:off x="2096" y="1794"/>
              <a:ext cx="4195" cy="436"/>
            </a:xfrm>
            <a:prstGeom prst="roundRect">
              <a:avLst>
                <a:gd name="adj" fmla="val 16667"/>
              </a:avLst>
            </a:prstGeom>
            <a:solidFill>
              <a:srgbClr val="FF9933"/>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n-US">
                <a:latin typeface="Arial" charset="0"/>
              </a:endParaRPr>
            </a:p>
          </p:txBody>
        </p:sp>
        <p:sp>
          <p:nvSpPr>
            <p:cNvPr id="17" name="AutoShape 63"/>
            <p:cNvSpPr>
              <a:spLocks noChangeArrowheads="1"/>
            </p:cNvSpPr>
            <p:nvPr/>
          </p:nvSpPr>
          <p:spPr bwMode="gray">
            <a:xfrm>
              <a:off x="1728" y="1680"/>
              <a:ext cx="661" cy="653"/>
            </a:xfrm>
            <a:prstGeom prst="diamond">
              <a:avLst/>
            </a:prstGeom>
            <a:solidFill>
              <a:srgbClr val="FF9933"/>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lgn="ctr">
                <a:defRPr/>
              </a:pPr>
              <a:r>
                <a:rPr lang="en-US"/>
                <a:t>5</a:t>
              </a:r>
            </a:p>
          </p:txBody>
        </p:sp>
        <p:sp>
          <p:nvSpPr>
            <p:cNvPr id="22536" name="Text Box 64"/>
            <p:cNvSpPr txBox="1">
              <a:spLocks noChangeArrowheads="1"/>
            </p:cNvSpPr>
            <p:nvPr/>
          </p:nvSpPr>
          <p:spPr bwMode="gray">
            <a:xfrm>
              <a:off x="2316" y="1846"/>
              <a:ext cx="3983" cy="278"/>
            </a:xfrm>
            <a:prstGeom prst="rect">
              <a:avLst/>
            </a:prstGeom>
            <a:noFill/>
            <a:ln w="9525" algn="ctr">
              <a:noFill/>
              <a:miter lim="800000"/>
              <a:headEnd/>
              <a:tailEnd/>
            </a:ln>
          </p:spPr>
          <p:txBody>
            <a:bodyPr lIns="68415" tIns="34208" rIns="68415" bIns="34208">
              <a:spAutoFit/>
            </a:bodyPr>
            <a:lstStyle/>
            <a:p>
              <a:pPr algn="ctr" defTabSz="684213" eaLnBrk="0" hangingPunct="0"/>
              <a:endParaRPr lang="fa-IR" sz="1600" b="1">
                <a:latin typeface="Times New Roman" pitchFamily="18" charset="0"/>
                <a:cs typeface="B Zar" pitchFamily="2" charset="-78"/>
              </a:endParaRPr>
            </a:p>
          </p:txBody>
        </p:sp>
        <p:sp>
          <p:nvSpPr>
            <p:cNvPr id="22537" name="Text Box 65"/>
            <p:cNvSpPr txBox="1">
              <a:spLocks noChangeArrowheads="1"/>
            </p:cNvSpPr>
            <p:nvPr/>
          </p:nvSpPr>
          <p:spPr bwMode="gray">
            <a:xfrm>
              <a:off x="1826" y="1824"/>
              <a:ext cx="104" cy="384"/>
            </a:xfrm>
            <a:prstGeom prst="rect">
              <a:avLst/>
            </a:prstGeom>
            <a:noFill/>
            <a:ln w="9525" algn="ctr">
              <a:noFill/>
              <a:miter lim="800000"/>
              <a:headEnd/>
              <a:tailEnd/>
            </a:ln>
          </p:spPr>
          <p:txBody>
            <a:bodyPr wrap="none" lIns="68415" tIns="34208" rIns="68415" bIns="34208">
              <a:spAutoFit/>
            </a:bodyPr>
            <a:lstStyle/>
            <a:p>
              <a:pPr algn="ctr" defTabSz="684213" eaLnBrk="0" hangingPunct="0"/>
              <a:endParaRPr lang="fa-IR" sz="2400"/>
            </a:p>
          </p:txBody>
        </p:sp>
      </p:grpSp>
      <p:sp>
        <p:nvSpPr>
          <p:cNvPr id="22532" name="Rectangle 8"/>
          <p:cNvSpPr>
            <a:spLocks noChangeArrowheads="1"/>
          </p:cNvSpPr>
          <p:nvPr/>
        </p:nvSpPr>
        <p:spPr bwMode="auto">
          <a:xfrm>
            <a:off x="2771775" y="1052513"/>
            <a:ext cx="2679700" cy="381000"/>
          </a:xfrm>
          <a:prstGeom prst="rect">
            <a:avLst/>
          </a:prstGeom>
          <a:noFill/>
          <a:ln w="9525">
            <a:noFill/>
            <a:miter lim="800000"/>
            <a:headEnd/>
            <a:tailEnd/>
          </a:ln>
        </p:spPr>
        <p:txBody>
          <a:bodyPr wrap="none">
            <a:spAutoFit/>
          </a:bodyPr>
          <a:lstStyle/>
          <a:p>
            <a:pPr defTabSz="957263"/>
            <a:r>
              <a:rPr lang="en-US"/>
              <a:t>CAV Dual Duct System</a:t>
            </a:r>
          </a:p>
        </p:txBody>
      </p:sp>
      <p:pic>
        <p:nvPicPr>
          <p:cNvPr id="22533" name="Picture 2" descr="D:\Users\Vahid\Desktop\New Folder\detailPage.aspx_files\BOpTlsCmnOps_4W.png"/>
          <p:cNvPicPr>
            <a:picLocks noChangeAspect="1" noChangeArrowheads="1"/>
          </p:cNvPicPr>
          <p:nvPr/>
        </p:nvPicPr>
        <p:blipFill>
          <a:blip r:embed="rId2" cstate="print"/>
          <a:srcRect/>
          <a:stretch>
            <a:fillRect/>
          </a:stretch>
        </p:blipFill>
        <p:spPr bwMode="auto">
          <a:xfrm>
            <a:off x="1476375" y="1643063"/>
            <a:ext cx="5591175" cy="4449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p:cNvSpPr>
          <p:nvPr/>
        </p:nvSpPr>
        <p:spPr bwMode="white">
          <a:xfrm>
            <a:off x="542925" y="53975"/>
            <a:ext cx="7392988" cy="563563"/>
          </a:xfrm>
          <a:prstGeom prst="rect">
            <a:avLst/>
          </a:prstGeom>
          <a:noFill/>
          <a:ln w="9525">
            <a:noFill/>
            <a:miter lim="800000"/>
            <a:headEnd/>
            <a:tailEnd/>
          </a:ln>
        </p:spPr>
        <p:txBody>
          <a:bodyPr lIns="95782" tIns="47891" rIns="95782" bIns="47891" anchor="ctr"/>
          <a:lstStyle/>
          <a:p>
            <a:pPr algn="ctr" defTabSz="957263" eaLnBrk="0" hangingPunct="0"/>
            <a:r>
              <a:rPr lang="fa-IR" sz="3200" b="1" dirty="0">
                <a:cs typeface="B Titr" pitchFamily="2" charset="-78"/>
              </a:rPr>
              <a:t>معرفي سیستم های تمام هوايي </a:t>
            </a:r>
            <a:endParaRPr lang="fa-IR" sz="2900" b="1" dirty="0"/>
          </a:p>
        </p:txBody>
      </p:sp>
      <p:grpSp>
        <p:nvGrpSpPr>
          <p:cNvPr id="2" name="Group 88"/>
          <p:cNvGrpSpPr>
            <a:grpSpLocks/>
          </p:cNvGrpSpPr>
          <p:nvPr/>
        </p:nvGrpSpPr>
        <p:grpSpPr bwMode="auto">
          <a:xfrm>
            <a:off x="1258888" y="836613"/>
            <a:ext cx="6000750" cy="739775"/>
            <a:chOff x="1728" y="1680"/>
            <a:chExt cx="4571" cy="653"/>
          </a:xfrm>
        </p:grpSpPr>
        <p:sp>
          <p:nvSpPr>
            <p:cNvPr id="16" name="AutoShape 62"/>
            <p:cNvSpPr>
              <a:spLocks noChangeArrowheads="1"/>
            </p:cNvSpPr>
            <p:nvPr/>
          </p:nvSpPr>
          <p:spPr bwMode="gray">
            <a:xfrm>
              <a:off x="2096" y="1794"/>
              <a:ext cx="4195" cy="436"/>
            </a:xfrm>
            <a:prstGeom prst="roundRect">
              <a:avLst>
                <a:gd name="adj" fmla="val 16667"/>
              </a:avLst>
            </a:prstGeom>
            <a:solidFill>
              <a:srgbClr val="FF9933"/>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n-US">
                <a:latin typeface="Arial" charset="0"/>
              </a:endParaRPr>
            </a:p>
          </p:txBody>
        </p:sp>
        <p:sp>
          <p:nvSpPr>
            <p:cNvPr id="17" name="AutoShape 63"/>
            <p:cNvSpPr>
              <a:spLocks noChangeArrowheads="1"/>
            </p:cNvSpPr>
            <p:nvPr/>
          </p:nvSpPr>
          <p:spPr bwMode="gray">
            <a:xfrm>
              <a:off x="1728" y="1680"/>
              <a:ext cx="661" cy="653"/>
            </a:xfrm>
            <a:prstGeom prst="diamond">
              <a:avLst/>
            </a:prstGeom>
            <a:solidFill>
              <a:srgbClr val="FF9933"/>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lgn="ctr">
                <a:defRPr/>
              </a:pPr>
              <a:r>
                <a:rPr lang="en-US"/>
                <a:t>5</a:t>
              </a:r>
            </a:p>
          </p:txBody>
        </p:sp>
        <p:sp>
          <p:nvSpPr>
            <p:cNvPr id="23561" name="Text Box 64"/>
            <p:cNvSpPr txBox="1">
              <a:spLocks noChangeArrowheads="1"/>
            </p:cNvSpPr>
            <p:nvPr/>
          </p:nvSpPr>
          <p:spPr bwMode="gray">
            <a:xfrm>
              <a:off x="2316" y="1846"/>
              <a:ext cx="3983" cy="278"/>
            </a:xfrm>
            <a:prstGeom prst="rect">
              <a:avLst/>
            </a:prstGeom>
            <a:noFill/>
            <a:ln w="9525" algn="ctr">
              <a:noFill/>
              <a:miter lim="800000"/>
              <a:headEnd/>
              <a:tailEnd/>
            </a:ln>
          </p:spPr>
          <p:txBody>
            <a:bodyPr lIns="68415" tIns="34208" rIns="68415" bIns="34208">
              <a:spAutoFit/>
            </a:bodyPr>
            <a:lstStyle/>
            <a:p>
              <a:pPr algn="ctr" defTabSz="684213" eaLnBrk="0" hangingPunct="0"/>
              <a:endParaRPr lang="fa-IR" sz="1600" b="1">
                <a:latin typeface="Times New Roman" pitchFamily="18" charset="0"/>
                <a:cs typeface="B Zar" pitchFamily="2" charset="-78"/>
              </a:endParaRPr>
            </a:p>
          </p:txBody>
        </p:sp>
        <p:sp>
          <p:nvSpPr>
            <p:cNvPr id="23562" name="Text Box 65"/>
            <p:cNvSpPr txBox="1">
              <a:spLocks noChangeArrowheads="1"/>
            </p:cNvSpPr>
            <p:nvPr/>
          </p:nvSpPr>
          <p:spPr bwMode="gray">
            <a:xfrm>
              <a:off x="1826" y="1824"/>
              <a:ext cx="104" cy="384"/>
            </a:xfrm>
            <a:prstGeom prst="rect">
              <a:avLst/>
            </a:prstGeom>
            <a:noFill/>
            <a:ln w="9525" algn="ctr">
              <a:noFill/>
              <a:miter lim="800000"/>
              <a:headEnd/>
              <a:tailEnd/>
            </a:ln>
          </p:spPr>
          <p:txBody>
            <a:bodyPr wrap="none" lIns="68415" tIns="34208" rIns="68415" bIns="34208">
              <a:spAutoFit/>
            </a:bodyPr>
            <a:lstStyle/>
            <a:p>
              <a:pPr algn="ctr" defTabSz="684213" eaLnBrk="0" hangingPunct="0"/>
              <a:endParaRPr lang="fa-IR" sz="2400"/>
            </a:p>
          </p:txBody>
        </p:sp>
      </p:grpSp>
      <p:sp>
        <p:nvSpPr>
          <p:cNvPr id="23556" name="Rectangle 8"/>
          <p:cNvSpPr>
            <a:spLocks noChangeArrowheads="1"/>
          </p:cNvSpPr>
          <p:nvPr/>
        </p:nvSpPr>
        <p:spPr bwMode="auto">
          <a:xfrm>
            <a:off x="2771775" y="1052513"/>
            <a:ext cx="2679700" cy="381000"/>
          </a:xfrm>
          <a:prstGeom prst="rect">
            <a:avLst/>
          </a:prstGeom>
          <a:noFill/>
          <a:ln w="9525">
            <a:noFill/>
            <a:miter lim="800000"/>
            <a:headEnd/>
            <a:tailEnd/>
          </a:ln>
        </p:spPr>
        <p:txBody>
          <a:bodyPr wrap="none">
            <a:spAutoFit/>
          </a:bodyPr>
          <a:lstStyle/>
          <a:p>
            <a:pPr defTabSz="957263"/>
            <a:r>
              <a:rPr lang="en-US"/>
              <a:t>CAV Dual Duct System</a:t>
            </a:r>
          </a:p>
        </p:txBody>
      </p:sp>
      <p:sp>
        <p:nvSpPr>
          <p:cNvPr id="23557" name="TextBox 14"/>
          <p:cNvSpPr txBox="1">
            <a:spLocks noChangeArrowheads="1"/>
          </p:cNvSpPr>
          <p:nvPr/>
        </p:nvSpPr>
        <p:spPr bwMode="auto">
          <a:xfrm>
            <a:off x="1476375" y="1916112"/>
            <a:ext cx="5667393" cy="2727333"/>
          </a:xfrm>
          <a:prstGeom prst="rect">
            <a:avLst/>
          </a:prstGeom>
          <a:noFill/>
          <a:ln w="9525">
            <a:noFill/>
            <a:miter lim="800000"/>
            <a:headEnd/>
            <a:tailEnd/>
          </a:ln>
        </p:spPr>
        <p:txBody>
          <a:bodyPr wrap="square">
            <a:spAutoFit/>
          </a:bodyPr>
          <a:lstStyle/>
          <a:p>
            <a:pPr algn="just" rtl="1"/>
            <a:r>
              <a:rPr lang="fa-IR" sz="2400" dirty="0">
                <a:cs typeface="B Zar" pitchFamily="2" charset="-78"/>
              </a:rPr>
              <a:t>ترموستات اتاقی دمپر هوای گرم و سرد را کنترل و با مخلوط کردن هوا دمای مورد نیاز را تأمین میکند.</a:t>
            </a:r>
          </a:p>
          <a:p>
            <a:pPr algn="just" rtl="1"/>
            <a:r>
              <a:rPr lang="fa-IR" sz="2400" b="1" dirty="0">
                <a:cs typeface="B Zar" pitchFamily="2" charset="-78"/>
              </a:rPr>
              <a:t>مزایا :</a:t>
            </a:r>
          </a:p>
          <a:p>
            <a:pPr algn="just" rtl="1">
              <a:buFontTx/>
              <a:buChar char="-"/>
            </a:pPr>
            <a:r>
              <a:rPr lang="fa-IR" sz="2400" dirty="0">
                <a:cs typeface="B Zar" pitchFamily="2" charset="-78"/>
              </a:rPr>
              <a:t>سیستم تمام هوایی است و هزینه اولیه و نگهداری آسان تری دارد.</a:t>
            </a:r>
          </a:p>
          <a:p>
            <a:pPr algn="just" rtl="1">
              <a:buFontTx/>
              <a:buChar char="-"/>
            </a:pPr>
            <a:r>
              <a:rPr lang="fa-IR" sz="2400" dirty="0">
                <a:cs typeface="B Zar" pitchFamily="2" charset="-78"/>
              </a:rPr>
              <a:t> در مصرف انرژی زیاد صرفه جویی نمیکند ولی از سیستم بازگرمایش با صرفه تر است زیرا در تابستان کویل گرم کار نمیکند و هوای سرد و برگشت مخلوط میشوند.</a:t>
            </a:r>
          </a:p>
        </p:txBody>
      </p:sp>
      <p:sp>
        <p:nvSpPr>
          <p:cNvPr id="23558" name="TextBox 26"/>
          <p:cNvSpPr txBox="1">
            <a:spLocks noChangeArrowheads="1"/>
          </p:cNvSpPr>
          <p:nvPr/>
        </p:nvSpPr>
        <p:spPr bwMode="auto">
          <a:xfrm>
            <a:off x="2000232" y="4500570"/>
            <a:ext cx="5214937" cy="1938992"/>
          </a:xfrm>
          <a:prstGeom prst="rect">
            <a:avLst/>
          </a:prstGeom>
          <a:noFill/>
          <a:ln w="9525">
            <a:noFill/>
            <a:miter lim="800000"/>
            <a:headEnd/>
            <a:tailEnd/>
          </a:ln>
        </p:spPr>
        <p:txBody>
          <a:bodyPr>
            <a:spAutoFit/>
          </a:bodyPr>
          <a:lstStyle/>
          <a:p>
            <a:pPr algn="just" rtl="1"/>
            <a:r>
              <a:rPr lang="fa-IR" sz="2400" b="1" dirty="0">
                <a:cs typeface="B Zar" pitchFamily="2" charset="-78"/>
              </a:rPr>
              <a:t>معایب :</a:t>
            </a:r>
          </a:p>
          <a:p>
            <a:pPr algn="just" rtl="1"/>
            <a:r>
              <a:rPr lang="fa-IR" sz="2400" dirty="0">
                <a:cs typeface="B Zar" pitchFamily="2" charset="-78"/>
              </a:rPr>
              <a:t>* در مورد کنترل رطوبت مشکل دارد.</a:t>
            </a:r>
          </a:p>
          <a:p>
            <a:pPr algn="just" rtl="1"/>
            <a:r>
              <a:rPr lang="fa-IR" sz="2400" dirty="0">
                <a:cs typeface="B Zar" pitchFamily="2" charset="-78"/>
              </a:rPr>
              <a:t>* کانال کشی بیشتری دارد و هزینه اولیه آن بالاست.</a:t>
            </a:r>
          </a:p>
          <a:p>
            <a:pPr algn="just" rtl="1"/>
            <a:r>
              <a:rPr lang="fa-IR" sz="2400" dirty="0">
                <a:cs typeface="B Zar" pitchFamily="2" charset="-78"/>
              </a:rPr>
              <a:t>* طراحی آن در مقایسه با سیستم بازگرمایش مشکل تر است.</a:t>
            </a:r>
          </a:p>
          <a:p>
            <a:pPr algn="just" rtl="1"/>
            <a:endParaRPr lang="fa-IR" sz="2400" dirty="0">
              <a:cs typeface="B Zar" pitchFamily="2" charset="-78"/>
            </a:endParaRP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p:cNvSpPr>
          <p:nvPr/>
        </p:nvSpPr>
        <p:spPr bwMode="white">
          <a:xfrm>
            <a:off x="542925" y="53975"/>
            <a:ext cx="7392988" cy="563563"/>
          </a:xfrm>
          <a:prstGeom prst="rect">
            <a:avLst/>
          </a:prstGeom>
          <a:noFill/>
          <a:ln w="9525">
            <a:noFill/>
            <a:miter lim="800000"/>
            <a:headEnd/>
            <a:tailEnd/>
          </a:ln>
        </p:spPr>
        <p:txBody>
          <a:bodyPr lIns="95782" tIns="47891" rIns="95782" bIns="47891" anchor="ctr"/>
          <a:lstStyle/>
          <a:p>
            <a:pPr algn="ctr" defTabSz="957263" eaLnBrk="0" hangingPunct="0"/>
            <a:r>
              <a:rPr lang="fa-IR" sz="3200" b="1" dirty="0">
                <a:cs typeface="B Titr" pitchFamily="2" charset="-78"/>
              </a:rPr>
              <a:t>معرفي سیستم های تمام هوايي </a:t>
            </a:r>
            <a:endParaRPr lang="fa-IR" sz="2900" b="1" dirty="0"/>
          </a:p>
        </p:txBody>
      </p:sp>
      <p:grpSp>
        <p:nvGrpSpPr>
          <p:cNvPr id="2" name="Group 88"/>
          <p:cNvGrpSpPr>
            <a:grpSpLocks/>
          </p:cNvGrpSpPr>
          <p:nvPr/>
        </p:nvGrpSpPr>
        <p:grpSpPr bwMode="auto">
          <a:xfrm>
            <a:off x="1258888" y="836613"/>
            <a:ext cx="6000750" cy="739775"/>
            <a:chOff x="1728" y="1680"/>
            <a:chExt cx="4571" cy="653"/>
          </a:xfrm>
        </p:grpSpPr>
        <p:sp>
          <p:nvSpPr>
            <p:cNvPr id="16" name="AutoShape 62"/>
            <p:cNvSpPr>
              <a:spLocks noChangeArrowheads="1"/>
            </p:cNvSpPr>
            <p:nvPr/>
          </p:nvSpPr>
          <p:spPr bwMode="gray">
            <a:xfrm>
              <a:off x="2096" y="1794"/>
              <a:ext cx="4195" cy="436"/>
            </a:xfrm>
            <a:prstGeom prst="roundRect">
              <a:avLst>
                <a:gd name="adj" fmla="val 16667"/>
              </a:avLst>
            </a:prstGeom>
            <a:solidFill>
              <a:srgbClr val="FF9933"/>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n-US">
                <a:latin typeface="Arial" charset="0"/>
              </a:endParaRPr>
            </a:p>
          </p:txBody>
        </p:sp>
        <p:sp>
          <p:nvSpPr>
            <p:cNvPr id="17" name="AutoShape 63"/>
            <p:cNvSpPr>
              <a:spLocks noChangeArrowheads="1"/>
            </p:cNvSpPr>
            <p:nvPr/>
          </p:nvSpPr>
          <p:spPr bwMode="gray">
            <a:xfrm>
              <a:off x="1728" y="1680"/>
              <a:ext cx="661" cy="653"/>
            </a:xfrm>
            <a:prstGeom prst="diamond">
              <a:avLst/>
            </a:prstGeom>
            <a:solidFill>
              <a:srgbClr val="FF9933"/>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lgn="ctr">
                <a:defRPr/>
              </a:pPr>
              <a:r>
                <a:rPr lang="en-US"/>
                <a:t>6</a:t>
              </a:r>
            </a:p>
          </p:txBody>
        </p:sp>
        <p:sp>
          <p:nvSpPr>
            <p:cNvPr id="24584" name="Text Box 64"/>
            <p:cNvSpPr txBox="1">
              <a:spLocks noChangeArrowheads="1"/>
            </p:cNvSpPr>
            <p:nvPr/>
          </p:nvSpPr>
          <p:spPr bwMode="gray">
            <a:xfrm>
              <a:off x="2316" y="1846"/>
              <a:ext cx="3983" cy="278"/>
            </a:xfrm>
            <a:prstGeom prst="rect">
              <a:avLst/>
            </a:prstGeom>
            <a:noFill/>
            <a:ln w="9525" algn="ctr">
              <a:noFill/>
              <a:miter lim="800000"/>
              <a:headEnd/>
              <a:tailEnd/>
            </a:ln>
          </p:spPr>
          <p:txBody>
            <a:bodyPr lIns="68415" tIns="34208" rIns="68415" bIns="34208">
              <a:spAutoFit/>
            </a:bodyPr>
            <a:lstStyle/>
            <a:p>
              <a:pPr algn="ctr" defTabSz="684213" eaLnBrk="0" hangingPunct="0"/>
              <a:endParaRPr lang="fa-IR" sz="1600" b="1">
                <a:latin typeface="Times New Roman" pitchFamily="18" charset="0"/>
                <a:cs typeface="B Zar" pitchFamily="2" charset="-78"/>
              </a:endParaRPr>
            </a:p>
          </p:txBody>
        </p:sp>
        <p:sp>
          <p:nvSpPr>
            <p:cNvPr id="24585" name="Text Box 65"/>
            <p:cNvSpPr txBox="1">
              <a:spLocks noChangeArrowheads="1"/>
            </p:cNvSpPr>
            <p:nvPr/>
          </p:nvSpPr>
          <p:spPr bwMode="gray">
            <a:xfrm>
              <a:off x="1826" y="1824"/>
              <a:ext cx="104" cy="384"/>
            </a:xfrm>
            <a:prstGeom prst="rect">
              <a:avLst/>
            </a:prstGeom>
            <a:noFill/>
            <a:ln w="9525" algn="ctr">
              <a:noFill/>
              <a:miter lim="800000"/>
              <a:headEnd/>
              <a:tailEnd/>
            </a:ln>
          </p:spPr>
          <p:txBody>
            <a:bodyPr wrap="none" lIns="68415" tIns="34208" rIns="68415" bIns="34208">
              <a:spAutoFit/>
            </a:bodyPr>
            <a:lstStyle/>
            <a:p>
              <a:pPr algn="ctr" defTabSz="684213" eaLnBrk="0" hangingPunct="0"/>
              <a:endParaRPr lang="fa-IR" sz="2400"/>
            </a:p>
          </p:txBody>
        </p:sp>
      </p:grpSp>
      <p:sp>
        <p:nvSpPr>
          <p:cNvPr id="24580" name="Rectangle 8"/>
          <p:cNvSpPr>
            <a:spLocks noChangeArrowheads="1"/>
          </p:cNvSpPr>
          <p:nvPr/>
        </p:nvSpPr>
        <p:spPr bwMode="auto">
          <a:xfrm>
            <a:off x="2771775" y="1052513"/>
            <a:ext cx="3367088" cy="381000"/>
          </a:xfrm>
          <a:prstGeom prst="rect">
            <a:avLst/>
          </a:prstGeom>
          <a:noFill/>
          <a:ln w="9525">
            <a:noFill/>
            <a:miter lim="800000"/>
            <a:headEnd/>
            <a:tailEnd/>
          </a:ln>
        </p:spPr>
        <p:txBody>
          <a:bodyPr wrap="none">
            <a:spAutoFit/>
          </a:bodyPr>
          <a:lstStyle/>
          <a:p>
            <a:pPr defTabSz="957263"/>
            <a:r>
              <a:rPr lang="en-US"/>
              <a:t>CAV 4-Pipe Induction System</a:t>
            </a:r>
          </a:p>
        </p:txBody>
      </p:sp>
      <p:pic>
        <p:nvPicPr>
          <p:cNvPr id="24581" name="Picture 9"/>
          <p:cNvPicPr>
            <a:picLocks noChangeAspect="1" noChangeArrowheads="1"/>
          </p:cNvPicPr>
          <p:nvPr/>
        </p:nvPicPr>
        <p:blipFill>
          <a:blip r:embed="rId2" cstate="print"/>
          <a:srcRect/>
          <a:stretch>
            <a:fillRect/>
          </a:stretch>
        </p:blipFill>
        <p:spPr bwMode="auto">
          <a:xfrm>
            <a:off x="1258888" y="1844675"/>
            <a:ext cx="6707187" cy="4295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p:cNvSpPr>
          <p:nvPr/>
        </p:nvSpPr>
        <p:spPr bwMode="white">
          <a:xfrm>
            <a:off x="542925" y="53975"/>
            <a:ext cx="7392988" cy="563563"/>
          </a:xfrm>
          <a:prstGeom prst="rect">
            <a:avLst/>
          </a:prstGeom>
          <a:noFill/>
          <a:ln w="9525">
            <a:noFill/>
            <a:miter lim="800000"/>
            <a:headEnd/>
            <a:tailEnd/>
          </a:ln>
        </p:spPr>
        <p:txBody>
          <a:bodyPr lIns="95782" tIns="47891" rIns="95782" bIns="47891" anchor="ctr"/>
          <a:lstStyle/>
          <a:p>
            <a:pPr algn="ctr" defTabSz="957263" eaLnBrk="0" hangingPunct="0"/>
            <a:r>
              <a:rPr lang="fa-IR" sz="3200" b="1" dirty="0">
                <a:cs typeface="B Titr" pitchFamily="2" charset="-78"/>
              </a:rPr>
              <a:t>معرفي سیستم های تمام هوايي </a:t>
            </a:r>
            <a:endParaRPr lang="fa-IR" sz="2900" b="1" dirty="0"/>
          </a:p>
        </p:txBody>
      </p:sp>
      <p:grpSp>
        <p:nvGrpSpPr>
          <p:cNvPr id="2" name="Group 88"/>
          <p:cNvGrpSpPr>
            <a:grpSpLocks/>
          </p:cNvGrpSpPr>
          <p:nvPr/>
        </p:nvGrpSpPr>
        <p:grpSpPr bwMode="auto">
          <a:xfrm>
            <a:off x="1258888" y="836613"/>
            <a:ext cx="6000750" cy="739775"/>
            <a:chOff x="1728" y="1680"/>
            <a:chExt cx="4571" cy="653"/>
          </a:xfrm>
        </p:grpSpPr>
        <p:sp>
          <p:nvSpPr>
            <p:cNvPr id="16" name="AutoShape 62"/>
            <p:cNvSpPr>
              <a:spLocks noChangeArrowheads="1"/>
            </p:cNvSpPr>
            <p:nvPr/>
          </p:nvSpPr>
          <p:spPr bwMode="gray">
            <a:xfrm>
              <a:off x="2096" y="1794"/>
              <a:ext cx="4195" cy="436"/>
            </a:xfrm>
            <a:prstGeom prst="roundRect">
              <a:avLst>
                <a:gd name="adj" fmla="val 16667"/>
              </a:avLst>
            </a:prstGeom>
            <a:solidFill>
              <a:srgbClr val="FF9933"/>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n-US">
                <a:latin typeface="Arial" charset="0"/>
              </a:endParaRPr>
            </a:p>
          </p:txBody>
        </p:sp>
        <p:sp>
          <p:nvSpPr>
            <p:cNvPr id="17" name="AutoShape 63"/>
            <p:cNvSpPr>
              <a:spLocks noChangeArrowheads="1"/>
            </p:cNvSpPr>
            <p:nvPr/>
          </p:nvSpPr>
          <p:spPr bwMode="gray">
            <a:xfrm>
              <a:off x="1728" y="1680"/>
              <a:ext cx="661" cy="653"/>
            </a:xfrm>
            <a:prstGeom prst="diamond">
              <a:avLst/>
            </a:prstGeom>
            <a:solidFill>
              <a:srgbClr val="FF9933"/>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lgn="ctr">
                <a:defRPr/>
              </a:pPr>
              <a:r>
                <a:rPr lang="en-US"/>
                <a:t>7</a:t>
              </a:r>
            </a:p>
          </p:txBody>
        </p:sp>
        <p:sp>
          <p:nvSpPr>
            <p:cNvPr id="25608" name="Text Box 64"/>
            <p:cNvSpPr txBox="1">
              <a:spLocks noChangeArrowheads="1"/>
            </p:cNvSpPr>
            <p:nvPr/>
          </p:nvSpPr>
          <p:spPr bwMode="gray">
            <a:xfrm>
              <a:off x="2316" y="1846"/>
              <a:ext cx="3983" cy="278"/>
            </a:xfrm>
            <a:prstGeom prst="rect">
              <a:avLst/>
            </a:prstGeom>
            <a:noFill/>
            <a:ln w="9525" algn="ctr">
              <a:noFill/>
              <a:miter lim="800000"/>
              <a:headEnd/>
              <a:tailEnd/>
            </a:ln>
          </p:spPr>
          <p:txBody>
            <a:bodyPr lIns="68415" tIns="34208" rIns="68415" bIns="34208">
              <a:spAutoFit/>
            </a:bodyPr>
            <a:lstStyle/>
            <a:p>
              <a:pPr algn="ctr" defTabSz="684213" eaLnBrk="0" hangingPunct="0"/>
              <a:endParaRPr lang="fa-IR" sz="1600" b="1">
                <a:latin typeface="Times New Roman" pitchFamily="18" charset="0"/>
                <a:cs typeface="B Zar" pitchFamily="2" charset="-78"/>
              </a:endParaRPr>
            </a:p>
          </p:txBody>
        </p:sp>
        <p:sp>
          <p:nvSpPr>
            <p:cNvPr id="25609" name="Text Box 65"/>
            <p:cNvSpPr txBox="1">
              <a:spLocks noChangeArrowheads="1"/>
            </p:cNvSpPr>
            <p:nvPr/>
          </p:nvSpPr>
          <p:spPr bwMode="gray">
            <a:xfrm>
              <a:off x="1826" y="1824"/>
              <a:ext cx="104" cy="384"/>
            </a:xfrm>
            <a:prstGeom prst="rect">
              <a:avLst/>
            </a:prstGeom>
            <a:noFill/>
            <a:ln w="9525" algn="ctr">
              <a:noFill/>
              <a:miter lim="800000"/>
              <a:headEnd/>
              <a:tailEnd/>
            </a:ln>
          </p:spPr>
          <p:txBody>
            <a:bodyPr wrap="none" lIns="68415" tIns="34208" rIns="68415" bIns="34208">
              <a:spAutoFit/>
            </a:bodyPr>
            <a:lstStyle/>
            <a:p>
              <a:pPr algn="ctr" defTabSz="684213" eaLnBrk="0" hangingPunct="0"/>
              <a:endParaRPr lang="fa-IR" sz="2400"/>
            </a:p>
          </p:txBody>
        </p:sp>
      </p:grpSp>
      <p:sp>
        <p:nvSpPr>
          <p:cNvPr id="25604" name="Rectangle 8"/>
          <p:cNvSpPr>
            <a:spLocks noChangeArrowheads="1"/>
          </p:cNvSpPr>
          <p:nvPr/>
        </p:nvSpPr>
        <p:spPr bwMode="auto">
          <a:xfrm>
            <a:off x="2771775" y="1052513"/>
            <a:ext cx="3973513" cy="381000"/>
          </a:xfrm>
          <a:prstGeom prst="rect">
            <a:avLst/>
          </a:prstGeom>
          <a:noFill/>
          <a:ln w="9525">
            <a:noFill/>
            <a:miter lim="800000"/>
            <a:headEnd/>
            <a:tailEnd/>
          </a:ln>
        </p:spPr>
        <p:txBody>
          <a:bodyPr wrap="none">
            <a:spAutoFit/>
          </a:bodyPr>
          <a:lstStyle/>
          <a:p>
            <a:pPr defTabSz="957263"/>
            <a:r>
              <a:rPr lang="en-US"/>
              <a:t>CAV Tempering Ventilation System</a:t>
            </a:r>
          </a:p>
        </p:txBody>
      </p:sp>
      <p:pic>
        <p:nvPicPr>
          <p:cNvPr id="25605" name="Picture 9"/>
          <p:cNvPicPr>
            <a:picLocks noChangeAspect="1" noChangeArrowheads="1"/>
          </p:cNvPicPr>
          <p:nvPr/>
        </p:nvPicPr>
        <p:blipFill>
          <a:blip r:embed="rId2" cstate="print"/>
          <a:srcRect/>
          <a:stretch>
            <a:fillRect/>
          </a:stretch>
        </p:blipFill>
        <p:spPr bwMode="auto">
          <a:xfrm>
            <a:off x="1187450" y="1916113"/>
            <a:ext cx="6726238" cy="4219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p:cNvSpPr>
          <p:nvPr/>
        </p:nvSpPr>
        <p:spPr bwMode="white">
          <a:xfrm>
            <a:off x="542925" y="53975"/>
            <a:ext cx="7392988" cy="563563"/>
          </a:xfrm>
          <a:prstGeom prst="rect">
            <a:avLst/>
          </a:prstGeom>
          <a:noFill/>
          <a:ln w="9525">
            <a:noFill/>
            <a:miter lim="800000"/>
            <a:headEnd/>
            <a:tailEnd/>
          </a:ln>
        </p:spPr>
        <p:txBody>
          <a:bodyPr lIns="95782" tIns="47891" rIns="95782" bIns="47891" anchor="ctr"/>
          <a:lstStyle/>
          <a:p>
            <a:pPr algn="ctr" defTabSz="957263" eaLnBrk="0" hangingPunct="0"/>
            <a:r>
              <a:rPr lang="fa-IR" sz="3200" b="1" dirty="0">
                <a:cs typeface="B Titr" pitchFamily="2" charset="-78"/>
              </a:rPr>
              <a:t>معرفي سیستم های تمام هوايي </a:t>
            </a:r>
            <a:endParaRPr lang="fa-IR" sz="2900" b="1" dirty="0"/>
          </a:p>
        </p:txBody>
      </p:sp>
      <p:grpSp>
        <p:nvGrpSpPr>
          <p:cNvPr id="2" name="Group 88"/>
          <p:cNvGrpSpPr>
            <a:grpSpLocks/>
          </p:cNvGrpSpPr>
          <p:nvPr/>
        </p:nvGrpSpPr>
        <p:grpSpPr bwMode="auto">
          <a:xfrm>
            <a:off x="1258888" y="836613"/>
            <a:ext cx="6000750" cy="739775"/>
            <a:chOff x="1728" y="1680"/>
            <a:chExt cx="4571" cy="653"/>
          </a:xfrm>
        </p:grpSpPr>
        <p:sp>
          <p:nvSpPr>
            <p:cNvPr id="16" name="AutoShape 62"/>
            <p:cNvSpPr>
              <a:spLocks noChangeArrowheads="1"/>
            </p:cNvSpPr>
            <p:nvPr/>
          </p:nvSpPr>
          <p:spPr bwMode="gray">
            <a:xfrm>
              <a:off x="2096" y="1794"/>
              <a:ext cx="4195" cy="436"/>
            </a:xfrm>
            <a:prstGeom prst="roundRect">
              <a:avLst>
                <a:gd name="adj" fmla="val 16667"/>
              </a:avLst>
            </a:prstGeom>
            <a:solidFill>
              <a:srgbClr val="FF9933"/>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n-US">
                <a:latin typeface="Arial" charset="0"/>
              </a:endParaRPr>
            </a:p>
          </p:txBody>
        </p:sp>
        <p:sp>
          <p:nvSpPr>
            <p:cNvPr id="17" name="AutoShape 63"/>
            <p:cNvSpPr>
              <a:spLocks noChangeArrowheads="1"/>
            </p:cNvSpPr>
            <p:nvPr/>
          </p:nvSpPr>
          <p:spPr bwMode="gray">
            <a:xfrm>
              <a:off x="1728" y="1680"/>
              <a:ext cx="661" cy="653"/>
            </a:xfrm>
            <a:prstGeom prst="diamond">
              <a:avLst/>
            </a:prstGeom>
            <a:solidFill>
              <a:srgbClr val="FF9933"/>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lgn="ctr">
                <a:defRPr/>
              </a:pPr>
              <a:r>
                <a:rPr lang="en-US"/>
                <a:t>8</a:t>
              </a:r>
            </a:p>
          </p:txBody>
        </p:sp>
        <p:sp>
          <p:nvSpPr>
            <p:cNvPr id="26632" name="Text Box 64"/>
            <p:cNvSpPr txBox="1">
              <a:spLocks noChangeArrowheads="1"/>
            </p:cNvSpPr>
            <p:nvPr/>
          </p:nvSpPr>
          <p:spPr bwMode="gray">
            <a:xfrm>
              <a:off x="2316" y="1846"/>
              <a:ext cx="3983" cy="278"/>
            </a:xfrm>
            <a:prstGeom prst="rect">
              <a:avLst/>
            </a:prstGeom>
            <a:noFill/>
            <a:ln w="9525" algn="ctr">
              <a:noFill/>
              <a:miter lim="800000"/>
              <a:headEnd/>
              <a:tailEnd/>
            </a:ln>
          </p:spPr>
          <p:txBody>
            <a:bodyPr lIns="68415" tIns="34208" rIns="68415" bIns="34208">
              <a:spAutoFit/>
            </a:bodyPr>
            <a:lstStyle/>
            <a:p>
              <a:pPr algn="ctr" defTabSz="684213" eaLnBrk="0" hangingPunct="0"/>
              <a:endParaRPr lang="fa-IR" sz="1600" b="1">
                <a:latin typeface="Times New Roman" pitchFamily="18" charset="0"/>
                <a:cs typeface="B Zar" pitchFamily="2" charset="-78"/>
              </a:endParaRPr>
            </a:p>
          </p:txBody>
        </p:sp>
        <p:sp>
          <p:nvSpPr>
            <p:cNvPr id="26633" name="Text Box 65"/>
            <p:cNvSpPr txBox="1">
              <a:spLocks noChangeArrowheads="1"/>
            </p:cNvSpPr>
            <p:nvPr/>
          </p:nvSpPr>
          <p:spPr bwMode="gray">
            <a:xfrm>
              <a:off x="1826" y="1824"/>
              <a:ext cx="104" cy="384"/>
            </a:xfrm>
            <a:prstGeom prst="rect">
              <a:avLst/>
            </a:prstGeom>
            <a:noFill/>
            <a:ln w="9525" algn="ctr">
              <a:noFill/>
              <a:miter lim="800000"/>
              <a:headEnd/>
              <a:tailEnd/>
            </a:ln>
          </p:spPr>
          <p:txBody>
            <a:bodyPr wrap="none" lIns="68415" tIns="34208" rIns="68415" bIns="34208">
              <a:spAutoFit/>
            </a:bodyPr>
            <a:lstStyle/>
            <a:p>
              <a:pPr algn="ctr" defTabSz="684213" eaLnBrk="0" hangingPunct="0"/>
              <a:endParaRPr lang="fa-IR" sz="2400"/>
            </a:p>
          </p:txBody>
        </p:sp>
      </p:grpSp>
      <p:sp>
        <p:nvSpPr>
          <p:cNvPr id="26628" name="Rectangle 8"/>
          <p:cNvSpPr>
            <a:spLocks noChangeArrowheads="1"/>
          </p:cNvSpPr>
          <p:nvPr/>
        </p:nvSpPr>
        <p:spPr bwMode="auto">
          <a:xfrm>
            <a:off x="3419475" y="1052513"/>
            <a:ext cx="1657350" cy="381000"/>
          </a:xfrm>
          <a:prstGeom prst="rect">
            <a:avLst/>
          </a:prstGeom>
          <a:noFill/>
          <a:ln w="9525">
            <a:noFill/>
            <a:miter lim="800000"/>
            <a:headEnd/>
            <a:tailEnd/>
          </a:ln>
        </p:spPr>
        <p:txBody>
          <a:bodyPr wrap="none">
            <a:spAutoFit/>
          </a:bodyPr>
          <a:lstStyle/>
          <a:p>
            <a:pPr algn="ctr" defTabSz="957263"/>
            <a:r>
              <a:rPr lang="en-US"/>
              <a:t>VAV Systems</a:t>
            </a:r>
          </a:p>
        </p:txBody>
      </p:sp>
      <p:pic>
        <p:nvPicPr>
          <p:cNvPr id="26629" name="Picture 9"/>
          <p:cNvPicPr>
            <a:picLocks noChangeAspect="1" noChangeArrowheads="1"/>
          </p:cNvPicPr>
          <p:nvPr/>
        </p:nvPicPr>
        <p:blipFill>
          <a:blip r:embed="rId2" cstate="print"/>
          <a:srcRect/>
          <a:stretch>
            <a:fillRect/>
          </a:stretch>
        </p:blipFill>
        <p:spPr bwMode="auto">
          <a:xfrm>
            <a:off x="1258888" y="1916113"/>
            <a:ext cx="6646862" cy="4086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80062.jpg"/>
          <p:cNvPicPr>
            <a:picLocks noGrp="1" noChangeAspect="1"/>
          </p:cNvPicPr>
          <p:nvPr>
            <p:ph idx="1"/>
          </p:nvPr>
        </p:nvPicPr>
        <p:blipFill>
          <a:blip r:embed="rId2" cstate="print"/>
          <a:stretch>
            <a:fillRect/>
          </a:stretch>
        </p:blipFill>
        <p:spPr>
          <a:xfrm>
            <a:off x="1214414" y="571480"/>
            <a:ext cx="6357982" cy="5887491"/>
          </a:xfrm>
        </p:spPr>
      </p:pic>
    </p:spTree>
  </p:cSld>
  <p:clrMapOvr>
    <a:masterClrMapping/>
  </p:clrMapOvr>
  <p:transition>
    <p:pull dir="d"/>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p:cNvSpPr>
          <p:nvPr/>
        </p:nvSpPr>
        <p:spPr bwMode="white">
          <a:xfrm>
            <a:off x="542925" y="53975"/>
            <a:ext cx="7392988" cy="563563"/>
          </a:xfrm>
          <a:prstGeom prst="rect">
            <a:avLst/>
          </a:prstGeom>
          <a:noFill/>
          <a:ln w="9525">
            <a:noFill/>
            <a:miter lim="800000"/>
            <a:headEnd/>
            <a:tailEnd/>
          </a:ln>
        </p:spPr>
        <p:txBody>
          <a:bodyPr lIns="95782" tIns="47891" rIns="95782" bIns="47891" anchor="ctr"/>
          <a:lstStyle/>
          <a:p>
            <a:pPr algn="ctr" defTabSz="957263" eaLnBrk="0" hangingPunct="0"/>
            <a:r>
              <a:rPr lang="fa-IR" sz="3200" b="1" dirty="0">
                <a:cs typeface="B Titr" pitchFamily="2" charset="-78"/>
              </a:rPr>
              <a:t>معرفي سیستم های تمام هوايي </a:t>
            </a:r>
            <a:endParaRPr lang="fa-IR" sz="2900" b="1" dirty="0"/>
          </a:p>
        </p:txBody>
      </p:sp>
      <p:grpSp>
        <p:nvGrpSpPr>
          <p:cNvPr id="2" name="Group 88"/>
          <p:cNvGrpSpPr>
            <a:grpSpLocks/>
          </p:cNvGrpSpPr>
          <p:nvPr/>
        </p:nvGrpSpPr>
        <p:grpSpPr bwMode="auto">
          <a:xfrm>
            <a:off x="1258888" y="836613"/>
            <a:ext cx="6000750" cy="739775"/>
            <a:chOff x="1728" y="1680"/>
            <a:chExt cx="4571" cy="653"/>
          </a:xfrm>
        </p:grpSpPr>
        <p:sp>
          <p:nvSpPr>
            <p:cNvPr id="16" name="AutoShape 62"/>
            <p:cNvSpPr>
              <a:spLocks noChangeArrowheads="1"/>
            </p:cNvSpPr>
            <p:nvPr/>
          </p:nvSpPr>
          <p:spPr bwMode="gray">
            <a:xfrm>
              <a:off x="2096" y="1794"/>
              <a:ext cx="4195" cy="436"/>
            </a:xfrm>
            <a:prstGeom prst="roundRect">
              <a:avLst>
                <a:gd name="adj" fmla="val 16667"/>
              </a:avLst>
            </a:prstGeom>
            <a:solidFill>
              <a:srgbClr val="FF9933"/>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n-US">
                <a:latin typeface="Arial" charset="0"/>
              </a:endParaRPr>
            </a:p>
          </p:txBody>
        </p:sp>
        <p:sp>
          <p:nvSpPr>
            <p:cNvPr id="17" name="AutoShape 63"/>
            <p:cNvSpPr>
              <a:spLocks noChangeArrowheads="1"/>
            </p:cNvSpPr>
            <p:nvPr/>
          </p:nvSpPr>
          <p:spPr bwMode="gray">
            <a:xfrm>
              <a:off x="1728" y="1680"/>
              <a:ext cx="661" cy="653"/>
            </a:xfrm>
            <a:prstGeom prst="diamond">
              <a:avLst/>
            </a:prstGeom>
            <a:solidFill>
              <a:srgbClr val="FF9933"/>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lgn="ctr">
                <a:defRPr/>
              </a:pPr>
              <a:r>
                <a:rPr lang="en-US"/>
                <a:t>8</a:t>
              </a:r>
            </a:p>
          </p:txBody>
        </p:sp>
        <p:sp>
          <p:nvSpPr>
            <p:cNvPr id="27656" name="Text Box 64"/>
            <p:cNvSpPr txBox="1">
              <a:spLocks noChangeArrowheads="1"/>
            </p:cNvSpPr>
            <p:nvPr/>
          </p:nvSpPr>
          <p:spPr bwMode="gray">
            <a:xfrm>
              <a:off x="2316" y="1846"/>
              <a:ext cx="3983" cy="278"/>
            </a:xfrm>
            <a:prstGeom prst="rect">
              <a:avLst/>
            </a:prstGeom>
            <a:noFill/>
            <a:ln w="9525" algn="ctr">
              <a:noFill/>
              <a:miter lim="800000"/>
              <a:headEnd/>
              <a:tailEnd/>
            </a:ln>
          </p:spPr>
          <p:txBody>
            <a:bodyPr lIns="68415" tIns="34208" rIns="68415" bIns="34208">
              <a:spAutoFit/>
            </a:bodyPr>
            <a:lstStyle/>
            <a:p>
              <a:pPr algn="ctr" defTabSz="684213" eaLnBrk="0" hangingPunct="0"/>
              <a:endParaRPr lang="fa-IR" sz="1600" b="1">
                <a:latin typeface="Times New Roman" pitchFamily="18" charset="0"/>
                <a:cs typeface="B Zar" pitchFamily="2" charset="-78"/>
              </a:endParaRPr>
            </a:p>
          </p:txBody>
        </p:sp>
        <p:sp>
          <p:nvSpPr>
            <p:cNvPr id="27657" name="Text Box 65"/>
            <p:cNvSpPr txBox="1">
              <a:spLocks noChangeArrowheads="1"/>
            </p:cNvSpPr>
            <p:nvPr/>
          </p:nvSpPr>
          <p:spPr bwMode="gray">
            <a:xfrm>
              <a:off x="1826" y="1824"/>
              <a:ext cx="104" cy="384"/>
            </a:xfrm>
            <a:prstGeom prst="rect">
              <a:avLst/>
            </a:prstGeom>
            <a:noFill/>
            <a:ln w="9525" algn="ctr">
              <a:noFill/>
              <a:miter lim="800000"/>
              <a:headEnd/>
              <a:tailEnd/>
            </a:ln>
          </p:spPr>
          <p:txBody>
            <a:bodyPr wrap="none" lIns="68415" tIns="34208" rIns="68415" bIns="34208">
              <a:spAutoFit/>
            </a:bodyPr>
            <a:lstStyle/>
            <a:p>
              <a:pPr algn="ctr" defTabSz="684213" eaLnBrk="0" hangingPunct="0"/>
              <a:endParaRPr lang="fa-IR" sz="2400"/>
            </a:p>
          </p:txBody>
        </p:sp>
      </p:grpSp>
      <p:sp>
        <p:nvSpPr>
          <p:cNvPr id="27652" name="Rectangle 8"/>
          <p:cNvSpPr>
            <a:spLocks noChangeArrowheads="1"/>
          </p:cNvSpPr>
          <p:nvPr/>
        </p:nvSpPr>
        <p:spPr bwMode="auto">
          <a:xfrm>
            <a:off x="3419475" y="1052513"/>
            <a:ext cx="1657350" cy="381000"/>
          </a:xfrm>
          <a:prstGeom prst="rect">
            <a:avLst/>
          </a:prstGeom>
          <a:noFill/>
          <a:ln w="9525">
            <a:noFill/>
            <a:miter lim="800000"/>
            <a:headEnd/>
            <a:tailEnd/>
          </a:ln>
        </p:spPr>
        <p:txBody>
          <a:bodyPr wrap="none">
            <a:spAutoFit/>
          </a:bodyPr>
          <a:lstStyle/>
          <a:p>
            <a:pPr algn="ctr" defTabSz="957263"/>
            <a:r>
              <a:rPr lang="en-US"/>
              <a:t>VAV Systems</a:t>
            </a:r>
          </a:p>
        </p:txBody>
      </p:sp>
      <p:sp>
        <p:nvSpPr>
          <p:cNvPr id="27653" name="TextBox 13"/>
          <p:cNvSpPr txBox="1">
            <a:spLocks noChangeArrowheads="1"/>
          </p:cNvSpPr>
          <p:nvPr/>
        </p:nvSpPr>
        <p:spPr bwMode="auto">
          <a:xfrm>
            <a:off x="542925" y="1773238"/>
            <a:ext cx="8601075" cy="3170099"/>
          </a:xfrm>
          <a:prstGeom prst="rect">
            <a:avLst/>
          </a:prstGeom>
          <a:noFill/>
          <a:ln w="9525">
            <a:noFill/>
            <a:miter lim="800000"/>
            <a:headEnd/>
            <a:tailEnd/>
          </a:ln>
        </p:spPr>
        <p:txBody>
          <a:bodyPr wrap="square">
            <a:spAutoFit/>
          </a:bodyPr>
          <a:lstStyle/>
          <a:p>
            <a:pPr algn="just" rtl="1"/>
            <a:r>
              <a:rPr lang="fa-IR" sz="2000" b="1" dirty="0">
                <a:cs typeface="B Zar" pitchFamily="2" charset="-78"/>
              </a:rPr>
              <a:t>مزایا:</a:t>
            </a:r>
          </a:p>
          <a:p>
            <a:pPr algn="just" rtl="1">
              <a:buFontTx/>
              <a:buChar char="-"/>
            </a:pPr>
            <a:r>
              <a:rPr lang="fa-IR" sz="2000" dirty="0">
                <a:cs typeface="B Zar" pitchFamily="2" charset="-78"/>
              </a:rPr>
              <a:t> یک سیستم </a:t>
            </a:r>
            <a:r>
              <a:rPr lang="en-US" sz="2000" dirty="0">
                <a:latin typeface="Times New Roman" pitchFamily="18" charset="0"/>
                <a:cs typeface="Times New Roman" pitchFamily="18" charset="0"/>
              </a:rPr>
              <a:t>VAV</a:t>
            </a:r>
            <a:r>
              <a:rPr lang="fa-IR" sz="2000" dirty="0">
                <a:cs typeface="B Zar" pitchFamily="2" charset="-78"/>
              </a:rPr>
              <a:t> خالص هیچ گونه انرژی حرارتی و الکتریکی هدر نمی دهد.</a:t>
            </a:r>
          </a:p>
          <a:p>
            <a:pPr algn="just" rtl="1">
              <a:buFontTx/>
              <a:buChar char="-"/>
            </a:pPr>
            <a:r>
              <a:rPr lang="fa-IR" sz="2000" dirty="0">
                <a:cs typeface="B Zar" pitchFamily="2" charset="-78"/>
              </a:rPr>
              <a:t> هواسازهای  </a:t>
            </a:r>
            <a:r>
              <a:rPr lang="en-US" sz="2000" dirty="0">
                <a:latin typeface="Times New Roman" pitchFamily="18" charset="0"/>
                <a:cs typeface="Times New Roman" pitchFamily="18" charset="0"/>
              </a:rPr>
              <a:t>VAV</a:t>
            </a:r>
            <a:r>
              <a:rPr lang="fa-IR" sz="2000" dirty="0">
                <a:cs typeface="B Zar" pitchFamily="2" charset="-78"/>
              </a:rPr>
              <a:t> غالبا کوچکترند و کانال کشی در این سیستم ها ابعاد کوچکتری دارد.</a:t>
            </a:r>
          </a:p>
          <a:p>
            <a:pPr algn="just" rtl="1">
              <a:buFontTx/>
              <a:buChar char="-"/>
            </a:pPr>
            <a:r>
              <a:rPr lang="fa-IR" sz="2000" dirty="0">
                <a:cs typeface="B Zar" pitchFamily="2" charset="-78"/>
              </a:rPr>
              <a:t> در این سیستم فن بر خلاف </a:t>
            </a:r>
            <a:r>
              <a:rPr lang="en-US" sz="2000" dirty="0">
                <a:latin typeface="Times New Roman" pitchFamily="18" charset="0"/>
                <a:cs typeface="Times New Roman" pitchFamily="18" charset="0"/>
              </a:rPr>
              <a:t>CAV</a:t>
            </a:r>
            <a:r>
              <a:rPr lang="fa-IR" sz="2000" dirty="0">
                <a:cs typeface="B Zar" pitchFamily="2" charset="-78"/>
              </a:rPr>
              <a:t> فن همواره در حالت حداکثر کار نمی کند و انرژی انتقالی کمتری مصرف می شود.</a:t>
            </a:r>
          </a:p>
          <a:p>
            <a:pPr algn="just" rtl="1"/>
            <a:r>
              <a:rPr lang="fa-IR" sz="2000" b="1" dirty="0">
                <a:cs typeface="B Zar" pitchFamily="2" charset="-78"/>
              </a:rPr>
              <a:t>معایب :</a:t>
            </a:r>
          </a:p>
          <a:p>
            <a:pPr algn="just" rtl="1"/>
            <a:r>
              <a:rPr lang="fa-IR" sz="2000" dirty="0">
                <a:cs typeface="B Zar" pitchFamily="2" charset="-78"/>
              </a:rPr>
              <a:t>* این سیستم تنها می تواند سیستم سرمایشی باشد در نتیجه برای تکمیل آن نیاز </a:t>
            </a:r>
            <a:r>
              <a:rPr lang="fa-IR" sz="2000" dirty="0" smtClean="0">
                <a:cs typeface="B Zar" pitchFamily="2" charset="-78"/>
              </a:rPr>
              <a:t>به  </a:t>
            </a:r>
            <a:r>
              <a:rPr lang="fa-IR" sz="2000" dirty="0">
                <a:cs typeface="B Zar" pitchFamily="2" charset="-78"/>
              </a:rPr>
              <a:t>سیستم های کمکی می باشد.</a:t>
            </a:r>
          </a:p>
          <a:p>
            <a:pPr algn="just" rtl="1"/>
            <a:r>
              <a:rPr lang="fa-IR" sz="2000" dirty="0">
                <a:cs typeface="B Zar" pitchFamily="2" charset="-78"/>
              </a:rPr>
              <a:t>* ثابت نگه داشتن و کنترل فشار به دلیل تغییر حجم هوای ورودی مشکل و نیازمند کنترل های پیچیده تری است.</a:t>
            </a:r>
          </a:p>
          <a:p>
            <a:pPr algn="just" rtl="1"/>
            <a:r>
              <a:rPr lang="fa-IR" sz="2000" dirty="0">
                <a:cs typeface="B Zar" pitchFamily="2" charset="-78"/>
              </a:rPr>
              <a:t>* تأمین هوای تازه مورد نیاز در حالت پاره بار مشل است.</a:t>
            </a:r>
          </a:p>
          <a:p>
            <a:pPr algn="just" rtl="1"/>
            <a:r>
              <a:rPr lang="fa-IR" sz="2000" dirty="0">
                <a:cs typeface="B Zar" pitchFamily="2" charset="-78"/>
              </a:rPr>
              <a:t>* کم شدن سرعت هوا در حالت پاره بار گردش هوا را مختل می کند.  </a:t>
            </a: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p:cNvSpPr>
          <p:nvPr/>
        </p:nvSpPr>
        <p:spPr bwMode="white">
          <a:xfrm>
            <a:off x="542925" y="53975"/>
            <a:ext cx="7392988" cy="563563"/>
          </a:xfrm>
          <a:prstGeom prst="rect">
            <a:avLst/>
          </a:prstGeom>
          <a:noFill/>
          <a:ln w="9525">
            <a:noFill/>
            <a:miter lim="800000"/>
            <a:headEnd/>
            <a:tailEnd/>
          </a:ln>
        </p:spPr>
        <p:txBody>
          <a:bodyPr lIns="95782" tIns="47891" rIns="95782" bIns="47891" anchor="ctr"/>
          <a:lstStyle/>
          <a:p>
            <a:pPr algn="ctr" defTabSz="957263" eaLnBrk="0" hangingPunct="0"/>
            <a:r>
              <a:rPr lang="fa-IR" sz="3200" b="1" dirty="0">
                <a:cs typeface="B Titr" pitchFamily="2" charset="-78"/>
              </a:rPr>
              <a:t>معرفي سیستم های تمام هوايي </a:t>
            </a:r>
            <a:endParaRPr lang="fa-IR" sz="2900" b="1" dirty="0"/>
          </a:p>
        </p:txBody>
      </p:sp>
      <p:grpSp>
        <p:nvGrpSpPr>
          <p:cNvPr id="2" name="Group 88"/>
          <p:cNvGrpSpPr>
            <a:grpSpLocks/>
          </p:cNvGrpSpPr>
          <p:nvPr/>
        </p:nvGrpSpPr>
        <p:grpSpPr bwMode="auto">
          <a:xfrm>
            <a:off x="1258888" y="836613"/>
            <a:ext cx="6000750" cy="739775"/>
            <a:chOff x="1728" y="1680"/>
            <a:chExt cx="4571" cy="653"/>
          </a:xfrm>
        </p:grpSpPr>
        <p:sp>
          <p:nvSpPr>
            <p:cNvPr id="16" name="AutoShape 62"/>
            <p:cNvSpPr>
              <a:spLocks noChangeArrowheads="1"/>
            </p:cNvSpPr>
            <p:nvPr/>
          </p:nvSpPr>
          <p:spPr bwMode="gray">
            <a:xfrm>
              <a:off x="2096" y="1794"/>
              <a:ext cx="4195" cy="436"/>
            </a:xfrm>
            <a:prstGeom prst="roundRect">
              <a:avLst>
                <a:gd name="adj" fmla="val 16667"/>
              </a:avLst>
            </a:prstGeom>
            <a:solidFill>
              <a:srgbClr val="FF9933"/>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n-US">
                <a:latin typeface="Arial" charset="0"/>
              </a:endParaRPr>
            </a:p>
          </p:txBody>
        </p:sp>
        <p:sp>
          <p:nvSpPr>
            <p:cNvPr id="17" name="AutoShape 63"/>
            <p:cNvSpPr>
              <a:spLocks noChangeArrowheads="1"/>
            </p:cNvSpPr>
            <p:nvPr/>
          </p:nvSpPr>
          <p:spPr bwMode="gray">
            <a:xfrm>
              <a:off x="1728" y="1680"/>
              <a:ext cx="661" cy="653"/>
            </a:xfrm>
            <a:prstGeom prst="diamond">
              <a:avLst/>
            </a:prstGeom>
            <a:solidFill>
              <a:srgbClr val="FF9933"/>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lgn="ctr">
                <a:defRPr/>
              </a:pPr>
              <a:r>
                <a:rPr lang="en-US"/>
                <a:t>9</a:t>
              </a:r>
            </a:p>
          </p:txBody>
        </p:sp>
        <p:sp>
          <p:nvSpPr>
            <p:cNvPr id="28680" name="Text Box 64"/>
            <p:cNvSpPr txBox="1">
              <a:spLocks noChangeArrowheads="1"/>
            </p:cNvSpPr>
            <p:nvPr/>
          </p:nvSpPr>
          <p:spPr bwMode="gray">
            <a:xfrm>
              <a:off x="2316" y="1846"/>
              <a:ext cx="3983" cy="278"/>
            </a:xfrm>
            <a:prstGeom prst="rect">
              <a:avLst/>
            </a:prstGeom>
            <a:noFill/>
            <a:ln w="9525" algn="ctr">
              <a:noFill/>
              <a:miter lim="800000"/>
              <a:headEnd/>
              <a:tailEnd/>
            </a:ln>
          </p:spPr>
          <p:txBody>
            <a:bodyPr lIns="68415" tIns="34208" rIns="68415" bIns="34208">
              <a:spAutoFit/>
            </a:bodyPr>
            <a:lstStyle/>
            <a:p>
              <a:pPr algn="ctr" defTabSz="684213" eaLnBrk="0" hangingPunct="0"/>
              <a:endParaRPr lang="fa-IR" sz="1600" b="1">
                <a:latin typeface="Times New Roman" pitchFamily="18" charset="0"/>
                <a:cs typeface="B Zar" pitchFamily="2" charset="-78"/>
              </a:endParaRPr>
            </a:p>
          </p:txBody>
        </p:sp>
        <p:sp>
          <p:nvSpPr>
            <p:cNvPr id="28681" name="Text Box 65"/>
            <p:cNvSpPr txBox="1">
              <a:spLocks noChangeArrowheads="1"/>
            </p:cNvSpPr>
            <p:nvPr/>
          </p:nvSpPr>
          <p:spPr bwMode="gray">
            <a:xfrm>
              <a:off x="1826" y="1824"/>
              <a:ext cx="104" cy="384"/>
            </a:xfrm>
            <a:prstGeom prst="rect">
              <a:avLst/>
            </a:prstGeom>
            <a:noFill/>
            <a:ln w="9525" algn="ctr">
              <a:noFill/>
              <a:miter lim="800000"/>
              <a:headEnd/>
              <a:tailEnd/>
            </a:ln>
          </p:spPr>
          <p:txBody>
            <a:bodyPr wrap="none" lIns="68415" tIns="34208" rIns="68415" bIns="34208">
              <a:spAutoFit/>
            </a:bodyPr>
            <a:lstStyle/>
            <a:p>
              <a:pPr algn="ctr" defTabSz="684213" eaLnBrk="0" hangingPunct="0"/>
              <a:endParaRPr lang="fa-IR" sz="2400"/>
            </a:p>
          </p:txBody>
        </p:sp>
      </p:grpSp>
      <p:sp>
        <p:nvSpPr>
          <p:cNvPr id="28676" name="Rectangle 8"/>
          <p:cNvSpPr>
            <a:spLocks noChangeArrowheads="1"/>
          </p:cNvSpPr>
          <p:nvPr/>
        </p:nvSpPr>
        <p:spPr bwMode="auto">
          <a:xfrm>
            <a:off x="2771775" y="1052513"/>
            <a:ext cx="3365500" cy="381000"/>
          </a:xfrm>
          <a:prstGeom prst="rect">
            <a:avLst/>
          </a:prstGeom>
          <a:noFill/>
          <a:ln w="9525">
            <a:noFill/>
            <a:miter lim="800000"/>
            <a:headEnd/>
            <a:tailEnd/>
          </a:ln>
        </p:spPr>
        <p:txBody>
          <a:bodyPr wrap="none">
            <a:spAutoFit/>
          </a:bodyPr>
          <a:lstStyle/>
          <a:p>
            <a:pPr defTabSz="957263"/>
            <a:r>
              <a:rPr lang="en-US"/>
              <a:t>VAV 1-Fan Dual Duct System</a:t>
            </a:r>
          </a:p>
        </p:txBody>
      </p:sp>
      <p:pic>
        <p:nvPicPr>
          <p:cNvPr id="28677" name="Picture 9"/>
          <p:cNvPicPr>
            <a:picLocks noChangeAspect="1" noChangeArrowheads="1"/>
          </p:cNvPicPr>
          <p:nvPr/>
        </p:nvPicPr>
        <p:blipFill>
          <a:blip r:embed="rId2" cstate="print"/>
          <a:srcRect/>
          <a:stretch>
            <a:fillRect/>
          </a:stretch>
        </p:blipFill>
        <p:spPr bwMode="auto">
          <a:xfrm>
            <a:off x="1258888" y="1916113"/>
            <a:ext cx="6602412" cy="4229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p:cNvSpPr>
          <p:nvPr/>
        </p:nvSpPr>
        <p:spPr bwMode="white">
          <a:xfrm>
            <a:off x="542925" y="53975"/>
            <a:ext cx="7392988" cy="563563"/>
          </a:xfrm>
          <a:prstGeom prst="rect">
            <a:avLst/>
          </a:prstGeom>
          <a:noFill/>
          <a:ln w="9525">
            <a:noFill/>
            <a:miter lim="800000"/>
            <a:headEnd/>
            <a:tailEnd/>
          </a:ln>
        </p:spPr>
        <p:txBody>
          <a:bodyPr lIns="95782" tIns="47891" rIns="95782" bIns="47891" anchor="ctr"/>
          <a:lstStyle/>
          <a:p>
            <a:pPr algn="ctr" defTabSz="957263" eaLnBrk="0" hangingPunct="0"/>
            <a:r>
              <a:rPr lang="fa-IR" sz="3200" b="1" dirty="0">
                <a:cs typeface="B Titr" pitchFamily="2" charset="-78"/>
              </a:rPr>
              <a:t>معرفي سیستم های تمام هوايي </a:t>
            </a:r>
            <a:endParaRPr lang="fa-IR" sz="2900" b="1" dirty="0"/>
          </a:p>
        </p:txBody>
      </p:sp>
      <p:grpSp>
        <p:nvGrpSpPr>
          <p:cNvPr id="2" name="Group 88"/>
          <p:cNvGrpSpPr>
            <a:grpSpLocks/>
          </p:cNvGrpSpPr>
          <p:nvPr/>
        </p:nvGrpSpPr>
        <p:grpSpPr bwMode="auto">
          <a:xfrm>
            <a:off x="1258888" y="836613"/>
            <a:ext cx="6000750" cy="739775"/>
            <a:chOff x="1728" y="1680"/>
            <a:chExt cx="4571" cy="653"/>
          </a:xfrm>
        </p:grpSpPr>
        <p:sp>
          <p:nvSpPr>
            <p:cNvPr id="16" name="AutoShape 62"/>
            <p:cNvSpPr>
              <a:spLocks noChangeArrowheads="1"/>
            </p:cNvSpPr>
            <p:nvPr/>
          </p:nvSpPr>
          <p:spPr bwMode="gray">
            <a:xfrm>
              <a:off x="2096" y="1794"/>
              <a:ext cx="4195" cy="436"/>
            </a:xfrm>
            <a:prstGeom prst="roundRect">
              <a:avLst>
                <a:gd name="adj" fmla="val 16667"/>
              </a:avLst>
            </a:prstGeom>
            <a:solidFill>
              <a:srgbClr val="FF9933"/>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n-US">
                <a:latin typeface="Arial" charset="0"/>
              </a:endParaRPr>
            </a:p>
          </p:txBody>
        </p:sp>
        <p:sp>
          <p:nvSpPr>
            <p:cNvPr id="17" name="AutoShape 63"/>
            <p:cNvSpPr>
              <a:spLocks noChangeArrowheads="1"/>
            </p:cNvSpPr>
            <p:nvPr/>
          </p:nvSpPr>
          <p:spPr bwMode="gray">
            <a:xfrm>
              <a:off x="1728" y="1680"/>
              <a:ext cx="661" cy="653"/>
            </a:xfrm>
            <a:prstGeom prst="diamond">
              <a:avLst/>
            </a:prstGeom>
            <a:solidFill>
              <a:srgbClr val="FF9933"/>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lgn="ctr">
                <a:defRPr/>
              </a:pPr>
              <a:r>
                <a:rPr lang="en-US"/>
                <a:t>9</a:t>
              </a:r>
            </a:p>
          </p:txBody>
        </p:sp>
        <p:sp>
          <p:nvSpPr>
            <p:cNvPr id="29704" name="Text Box 64"/>
            <p:cNvSpPr txBox="1">
              <a:spLocks noChangeArrowheads="1"/>
            </p:cNvSpPr>
            <p:nvPr/>
          </p:nvSpPr>
          <p:spPr bwMode="gray">
            <a:xfrm>
              <a:off x="2316" y="1846"/>
              <a:ext cx="3983" cy="278"/>
            </a:xfrm>
            <a:prstGeom prst="rect">
              <a:avLst/>
            </a:prstGeom>
            <a:noFill/>
            <a:ln w="9525" algn="ctr">
              <a:noFill/>
              <a:miter lim="800000"/>
              <a:headEnd/>
              <a:tailEnd/>
            </a:ln>
          </p:spPr>
          <p:txBody>
            <a:bodyPr lIns="68415" tIns="34208" rIns="68415" bIns="34208">
              <a:spAutoFit/>
            </a:bodyPr>
            <a:lstStyle/>
            <a:p>
              <a:pPr algn="ctr" defTabSz="684213" eaLnBrk="0" hangingPunct="0"/>
              <a:endParaRPr lang="fa-IR" sz="1600" b="1">
                <a:latin typeface="Times New Roman" pitchFamily="18" charset="0"/>
                <a:cs typeface="B Zar" pitchFamily="2" charset="-78"/>
              </a:endParaRPr>
            </a:p>
          </p:txBody>
        </p:sp>
        <p:sp>
          <p:nvSpPr>
            <p:cNvPr id="29705" name="Text Box 65"/>
            <p:cNvSpPr txBox="1">
              <a:spLocks noChangeArrowheads="1"/>
            </p:cNvSpPr>
            <p:nvPr/>
          </p:nvSpPr>
          <p:spPr bwMode="gray">
            <a:xfrm>
              <a:off x="1826" y="1824"/>
              <a:ext cx="104" cy="384"/>
            </a:xfrm>
            <a:prstGeom prst="rect">
              <a:avLst/>
            </a:prstGeom>
            <a:noFill/>
            <a:ln w="9525" algn="ctr">
              <a:noFill/>
              <a:miter lim="800000"/>
              <a:headEnd/>
              <a:tailEnd/>
            </a:ln>
          </p:spPr>
          <p:txBody>
            <a:bodyPr wrap="none" lIns="68415" tIns="34208" rIns="68415" bIns="34208">
              <a:spAutoFit/>
            </a:bodyPr>
            <a:lstStyle/>
            <a:p>
              <a:pPr algn="ctr" defTabSz="684213" eaLnBrk="0" hangingPunct="0"/>
              <a:endParaRPr lang="fa-IR" sz="2400"/>
            </a:p>
          </p:txBody>
        </p:sp>
      </p:grpSp>
      <p:sp>
        <p:nvSpPr>
          <p:cNvPr id="29700" name="Rectangle 8"/>
          <p:cNvSpPr>
            <a:spLocks noChangeArrowheads="1"/>
          </p:cNvSpPr>
          <p:nvPr/>
        </p:nvSpPr>
        <p:spPr bwMode="auto">
          <a:xfrm>
            <a:off x="2771775" y="1052513"/>
            <a:ext cx="3365500" cy="381000"/>
          </a:xfrm>
          <a:prstGeom prst="rect">
            <a:avLst/>
          </a:prstGeom>
          <a:noFill/>
          <a:ln w="9525">
            <a:noFill/>
            <a:miter lim="800000"/>
            <a:headEnd/>
            <a:tailEnd/>
          </a:ln>
        </p:spPr>
        <p:txBody>
          <a:bodyPr wrap="none">
            <a:spAutoFit/>
          </a:bodyPr>
          <a:lstStyle/>
          <a:p>
            <a:pPr defTabSz="957263"/>
            <a:r>
              <a:rPr lang="en-US"/>
              <a:t>VAV 1-Fan Dual Duct System</a:t>
            </a:r>
          </a:p>
        </p:txBody>
      </p:sp>
      <p:pic>
        <p:nvPicPr>
          <p:cNvPr id="29701" name="Picture 3" descr="D:\Users\Vahid\Desktop\namyeshgah\BOpTlsCmnOps_4W.png"/>
          <p:cNvPicPr>
            <a:picLocks noChangeAspect="1" noChangeArrowheads="1"/>
          </p:cNvPicPr>
          <p:nvPr/>
        </p:nvPicPr>
        <p:blipFill>
          <a:blip r:embed="rId2" cstate="print"/>
          <a:srcRect/>
          <a:stretch>
            <a:fillRect/>
          </a:stretch>
        </p:blipFill>
        <p:spPr bwMode="auto">
          <a:xfrm>
            <a:off x="1619250" y="1916113"/>
            <a:ext cx="5380038" cy="38020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p:cNvSpPr>
          <p:nvPr/>
        </p:nvSpPr>
        <p:spPr bwMode="white">
          <a:xfrm>
            <a:off x="542925" y="53975"/>
            <a:ext cx="7392988" cy="563563"/>
          </a:xfrm>
          <a:prstGeom prst="rect">
            <a:avLst/>
          </a:prstGeom>
          <a:noFill/>
          <a:ln w="9525">
            <a:noFill/>
            <a:miter lim="800000"/>
            <a:headEnd/>
            <a:tailEnd/>
          </a:ln>
        </p:spPr>
        <p:txBody>
          <a:bodyPr lIns="95782" tIns="47891" rIns="95782" bIns="47891" anchor="ctr"/>
          <a:lstStyle/>
          <a:p>
            <a:pPr algn="ctr" defTabSz="957263" eaLnBrk="0" hangingPunct="0"/>
            <a:r>
              <a:rPr lang="fa-IR" sz="3200" b="1" dirty="0">
                <a:cs typeface="B Titr" pitchFamily="2" charset="-78"/>
              </a:rPr>
              <a:t>معرفي سیستم های تمام هوايي </a:t>
            </a:r>
            <a:endParaRPr lang="fa-IR" sz="2900" b="1" dirty="0"/>
          </a:p>
        </p:txBody>
      </p:sp>
      <p:grpSp>
        <p:nvGrpSpPr>
          <p:cNvPr id="2" name="Group 88"/>
          <p:cNvGrpSpPr>
            <a:grpSpLocks/>
          </p:cNvGrpSpPr>
          <p:nvPr/>
        </p:nvGrpSpPr>
        <p:grpSpPr bwMode="auto">
          <a:xfrm>
            <a:off x="1258888" y="836613"/>
            <a:ext cx="6000750" cy="739775"/>
            <a:chOff x="1728" y="1680"/>
            <a:chExt cx="4571" cy="653"/>
          </a:xfrm>
        </p:grpSpPr>
        <p:sp>
          <p:nvSpPr>
            <p:cNvPr id="16" name="AutoShape 62"/>
            <p:cNvSpPr>
              <a:spLocks noChangeArrowheads="1"/>
            </p:cNvSpPr>
            <p:nvPr/>
          </p:nvSpPr>
          <p:spPr bwMode="gray">
            <a:xfrm>
              <a:off x="2096" y="1794"/>
              <a:ext cx="4195" cy="436"/>
            </a:xfrm>
            <a:prstGeom prst="roundRect">
              <a:avLst>
                <a:gd name="adj" fmla="val 16667"/>
              </a:avLst>
            </a:prstGeom>
            <a:solidFill>
              <a:srgbClr val="FF9933"/>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n-US">
                <a:latin typeface="Arial" charset="0"/>
              </a:endParaRPr>
            </a:p>
          </p:txBody>
        </p:sp>
        <p:sp>
          <p:nvSpPr>
            <p:cNvPr id="17" name="AutoShape 63"/>
            <p:cNvSpPr>
              <a:spLocks noChangeArrowheads="1"/>
            </p:cNvSpPr>
            <p:nvPr/>
          </p:nvSpPr>
          <p:spPr bwMode="gray">
            <a:xfrm>
              <a:off x="1728" y="1680"/>
              <a:ext cx="661" cy="653"/>
            </a:xfrm>
            <a:prstGeom prst="diamond">
              <a:avLst/>
            </a:prstGeom>
            <a:solidFill>
              <a:srgbClr val="FF9933"/>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lgn="ctr">
                <a:defRPr/>
              </a:pPr>
              <a:r>
                <a:rPr lang="en-US"/>
                <a:t>9</a:t>
              </a:r>
            </a:p>
          </p:txBody>
        </p:sp>
        <p:sp>
          <p:nvSpPr>
            <p:cNvPr id="30728" name="Text Box 64"/>
            <p:cNvSpPr txBox="1">
              <a:spLocks noChangeArrowheads="1"/>
            </p:cNvSpPr>
            <p:nvPr/>
          </p:nvSpPr>
          <p:spPr bwMode="gray">
            <a:xfrm>
              <a:off x="2316" y="1846"/>
              <a:ext cx="3983" cy="278"/>
            </a:xfrm>
            <a:prstGeom prst="rect">
              <a:avLst/>
            </a:prstGeom>
            <a:noFill/>
            <a:ln w="9525" algn="ctr">
              <a:noFill/>
              <a:miter lim="800000"/>
              <a:headEnd/>
              <a:tailEnd/>
            </a:ln>
          </p:spPr>
          <p:txBody>
            <a:bodyPr lIns="68415" tIns="34208" rIns="68415" bIns="34208">
              <a:spAutoFit/>
            </a:bodyPr>
            <a:lstStyle/>
            <a:p>
              <a:pPr algn="ctr" defTabSz="684213" eaLnBrk="0" hangingPunct="0"/>
              <a:endParaRPr lang="fa-IR" sz="1600" b="1">
                <a:latin typeface="Times New Roman" pitchFamily="18" charset="0"/>
                <a:cs typeface="B Zar" pitchFamily="2" charset="-78"/>
              </a:endParaRPr>
            </a:p>
          </p:txBody>
        </p:sp>
        <p:sp>
          <p:nvSpPr>
            <p:cNvPr id="30729" name="Text Box 65"/>
            <p:cNvSpPr txBox="1">
              <a:spLocks noChangeArrowheads="1"/>
            </p:cNvSpPr>
            <p:nvPr/>
          </p:nvSpPr>
          <p:spPr bwMode="gray">
            <a:xfrm>
              <a:off x="1826" y="1824"/>
              <a:ext cx="104" cy="384"/>
            </a:xfrm>
            <a:prstGeom prst="rect">
              <a:avLst/>
            </a:prstGeom>
            <a:noFill/>
            <a:ln w="9525" algn="ctr">
              <a:noFill/>
              <a:miter lim="800000"/>
              <a:headEnd/>
              <a:tailEnd/>
            </a:ln>
          </p:spPr>
          <p:txBody>
            <a:bodyPr wrap="none" lIns="68415" tIns="34208" rIns="68415" bIns="34208">
              <a:spAutoFit/>
            </a:bodyPr>
            <a:lstStyle/>
            <a:p>
              <a:pPr algn="ctr" defTabSz="684213" eaLnBrk="0" hangingPunct="0"/>
              <a:endParaRPr lang="fa-IR" sz="2400"/>
            </a:p>
          </p:txBody>
        </p:sp>
      </p:grpSp>
      <p:sp>
        <p:nvSpPr>
          <p:cNvPr id="30724" name="Rectangle 8"/>
          <p:cNvSpPr>
            <a:spLocks noChangeArrowheads="1"/>
          </p:cNvSpPr>
          <p:nvPr/>
        </p:nvSpPr>
        <p:spPr bwMode="auto">
          <a:xfrm>
            <a:off x="2771775" y="1052513"/>
            <a:ext cx="3365500" cy="381000"/>
          </a:xfrm>
          <a:prstGeom prst="rect">
            <a:avLst/>
          </a:prstGeom>
          <a:noFill/>
          <a:ln w="9525">
            <a:noFill/>
            <a:miter lim="800000"/>
            <a:headEnd/>
            <a:tailEnd/>
          </a:ln>
        </p:spPr>
        <p:txBody>
          <a:bodyPr wrap="none">
            <a:spAutoFit/>
          </a:bodyPr>
          <a:lstStyle/>
          <a:p>
            <a:pPr defTabSz="957263"/>
            <a:r>
              <a:rPr lang="en-US"/>
              <a:t>VAV 1-Fan Dual Duct System</a:t>
            </a:r>
          </a:p>
        </p:txBody>
      </p:sp>
      <p:sp>
        <p:nvSpPr>
          <p:cNvPr id="30725" name="TextBox 14"/>
          <p:cNvSpPr txBox="1">
            <a:spLocks noChangeArrowheads="1"/>
          </p:cNvSpPr>
          <p:nvPr/>
        </p:nvSpPr>
        <p:spPr bwMode="auto">
          <a:xfrm>
            <a:off x="571347" y="1749477"/>
            <a:ext cx="8280920" cy="3416320"/>
          </a:xfrm>
          <a:prstGeom prst="rect">
            <a:avLst/>
          </a:prstGeom>
          <a:noFill/>
          <a:ln w="9525">
            <a:noFill/>
            <a:miter lim="800000"/>
            <a:headEnd/>
            <a:tailEnd/>
          </a:ln>
        </p:spPr>
        <p:txBody>
          <a:bodyPr wrap="square">
            <a:spAutoFit/>
          </a:bodyPr>
          <a:lstStyle/>
          <a:p>
            <a:pPr algn="just" rtl="1"/>
            <a:r>
              <a:rPr lang="fa-IR" sz="1800" b="1" dirty="0">
                <a:cs typeface="B Zar" pitchFamily="2" charset="-78"/>
              </a:rPr>
              <a:t>مزایا :</a:t>
            </a:r>
          </a:p>
          <a:p>
            <a:pPr algn="just" rtl="1">
              <a:buFontTx/>
              <a:buChar char="-"/>
            </a:pPr>
            <a:r>
              <a:rPr lang="fa-IR" sz="1800" dirty="0">
                <a:cs typeface="B Zar" pitchFamily="2" charset="-78"/>
              </a:rPr>
              <a:t> اتلاف انرژی فقط در فصل زمستان اتفاق می افتد و خیلی کمتر از حالت </a:t>
            </a:r>
            <a:r>
              <a:rPr lang="en-US" sz="1600" dirty="0">
                <a:latin typeface="Times New Roman" pitchFamily="18" charset="0"/>
                <a:cs typeface="Times New Roman" pitchFamily="18" charset="0"/>
              </a:rPr>
              <a:t>CAV</a:t>
            </a:r>
            <a:r>
              <a:rPr lang="fa-IR" sz="1800" dirty="0">
                <a:cs typeface="B Zar" pitchFamily="2" charset="-78"/>
              </a:rPr>
              <a:t> است.</a:t>
            </a:r>
          </a:p>
          <a:p>
            <a:pPr algn="just" rtl="1">
              <a:buFontTx/>
              <a:buChar char="-"/>
            </a:pPr>
            <a:r>
              <a:rPr lang="fa-IR" sz="1800" dirty="0">
                <a:cs typeface="B Zar" pitchFamily="2" charset="-78"/>
              </a:rPr>
              <a:t> طراحی و نصب آسان.</a:t>
            </a:r>
          </a:p>
          <a:p>
            <a:pPr algn="just" rtl="1">
              <a:buFontTx/>
              <a:buChar char="-"/>
            </a:pPr>
            <a:r>
              <a:rPr lang="fa-IR" sz="1800" dirty="0">
                <a:cs typeface="B Zar" pitchFamily="2" charset="-78"/>
              </a:rPr>
              <a:t> در انرژی انتقالی صرفه جویی می کند.</a:t>
            </a:r>
          </a:p>
          <a:p>
            <a:pPr algn="just" rtl="1">
              <a:buFontTx/>
              <a:buChar char="-"/>
            </a:pPr>
            <a:r>
              <a:rPr lang="fa-IR" sz="1800" dirty="0">
                <a:cs typeface="B Zar" pitchFamily="2" charset="-78"/>
              </a:rPr>
              <a:t> فضای مورد نیاز برای عبور کانال ها از زیر سقف کم است.</a:t>
            </a:r>
          </a:p>
          <a:p>
            <a:pPr algn="just" rtl="1">
              <a:buFontTx/>
              <a:buChar char="-"/>
            </a:pPr>
            <a:r>
              <a:rPr lang="fa-IR" sz="1800" dirty="0">
                <a:cs typeface="B Zar" pitchFamily="2" charset="-78"/>
              </a:rPr>
              <a:t> در این سیستم به خوبی می توان از چرخه با صرفه استفاده کرد که مصرف انرژی را به صورت قابل توجهی کاهش می دهد.</a:t>
            </a:r>
          </a:p>
          <a:p>
            <a:pPr algn="just" rtl="1"/>
            <a:r>
              <a:rPr lang="fa-IR" sz="1800" b="1" dirty="0">
                <a:cs typeface="B Zar" pitchFamily="2" charset="-78"/>
              </a:rPr>
              <a:t>معایب :</a:t>
            </a:r>
          </a:p>
          <a:p>
            <a:pPr algn="just" rtl="1"/>
            <a:r>
              <a:rPr lang="fa-IR" sz="1800" dirty="0">
                <a:cs typeface="B Zar" pitchFamily="2" charset="-78"/>
              </a:rPr>
              <a:t>* باز هم اتلاف انرژی وجود دارد.</a:t>
            </a:r>
          </a:p>
          <a:p>
            <a:pPr algn="just" rtl="1"/>
            <a:r>
              <a:rPr lang="fa-IR" sz="1800" dirty="0">
                <a:cs typeface="B Zar" pitchFamily="2" charset="-78"/>
              </a:rPr>
              <a:t>* رطوبت زدایی به خوبی </a:t>
            </a:r>
            <a:r>
              <a:rPr lang="en-US" sz="1600" dirty="0">
                <a:latin typeface="Times New Roman" pitchFamily="18" charset="0"/>
                <a:cs typeface="Times New Roman" pitchFamily="18" charset="0"/>
              </a:rPr>
              <a:t>CAV</a:t>
            </a:r>
            <a:r>
              <a:rPr lang="fa-IR" sz="1800" dirty="0">
                <a:cs typeface="B Zar" pitchFamily="2" charset="-78"/>
              </a:rPr>
              <a:t> نیست هر چند با تغییراتی در کنترل ترمینال میتوان رطوبت زدایی را انجام داد.</a:t>
            </a:r>
          </a:p>
          <a:p>
            <a:pPr algn="just" rtl="1"/>
            <a:r>
              <a:rPr lang="fa-IR" sz="1800" dirty="0">
                <a:cs typeface="B Zar" pitchFamily="2" charset="-78"/>
              </a:rPr>
              <a:t>* یک سیستم هوایی آبی است.</a:t>
            </a:r>
          </a:p>
          <a:p>
            <a:pPr algn="just" rtl="1">
              <a:buFont typeface="Arial" pitchFamily="34" charset="0"/>
              <a:buChar char="•"/>
            </a:pPr>
            <a:r>
              <a:rPr lang="fa-IR" sz="1800" dirty="0">
                <a:cs typeface="B Zar" pitchFamily="2" charset="-78"/>
              </a:rPr>
              <a:t>هزینه اولیه آن نسبت به </a:t>
            </a:r>
            <a:r>
              <a:rPr lang="en-US" sz="1600" dirty="0">
                <a:latin typeface="Times New Roman" pitchFamily="18" charset="0"/>
                <a:cs typeface="Times New Roman" pitchFamily="18" charset="0"/>
              </a:rPr>
              <a:t>VAV</a:t>
            </a:r>
            <a:r>
              <a:rPr lang="fa-IR" sz="1800" dirty="0">
                <a:cs typeface="B Zar" pitchFamily="2" charset="-78"/>
              </a:rPr>
              <a:t>پایه بیشتر است هر چند قابل توجیه است.</a:t>
            </a:r>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p:cNvSpPr>
          <p:nvPr/>
        </p:nvSpPr>
        <p:spPr bwMode="white">
          <a:xfrm>
            <a:off x="542925" y="53975"/>
            <a:ext cx="7392988" cy="563563"/>
          </a:xfrm>
          <a:prstGeom prst="rect">
            <a:avLst/>
          </a:prstGeom>
          <a:noFill/>
          <a:ln w="9525">
            <a:noFill/>
            <a:miter lim="800000"/>
            <a:headEnd/>
            <a:tailEnd/>
          </a:ln>
        </p:spPr>
        <p:txBody>
          <a:bodyPr lIns="95782" tIns="47891" rIns="95782" bIns="47891" anchor="ctr"/>
          <a:lstStyle/>
          <a:p>
            <a:pPr algn="ctr" defTabSz="957263" eaLnBrk="0" hangingPunct="0"/>
            <a:r>
              <a:rPr lang="fa-IR" sz="3200" b="1" dirty="0">
                <a:cs typeface="B Titr" pitchFamily="2" charset="-78"/>
              </a:rPr>
              <a:t>معرفي سیستم های تمام هوايي </a:t>
            </a:r>
            <a:endParaRPr lang="fa-IR" sz="2900" b="1" dirty="0"/>
          </a:p>
        </p:txBody>
      </p:sp>
      <p:grpSp>
        <p:nvGrpSpPr>
          <p:cNvPr id="2" name="Group 88"/>
          <p:cNvGrpSpPr>
            <a:grpSpLocks/>
          </p:cNvGrpSpPr>
          <p:nvPr/>
        </p:nvGrpSpPr>
        <p:grpSpPr bwMode="auto">
          <a:xfrm>
            <a:off x="1258888" y="836613"/>
            <a:ext cx="6000750" cy="739775"/>
            <a:chOff x="1728" y="1680"/>
            <a:chExt cx="4571" cy="653"/>
          </a:xfrm>
        </p:grpSpPr>
        <p:sp>
          <p:nvSpPr>
            <p:cNvPr id="16" name="AutoShape 62"/>
            <p:cNvSpPr>
              <a:spLocks noChangeArrowheads="1"/>
            </p:cNvSpPr>
            <p:nvPr/>
          </p:nvSpPr>
          <p:spPr bwMode="gray">
            <a:xfrm>
              <a:off x="2096" y="1794"/>
              <a:ext cx="4195" cy="436"/>
            </a:xfrm>
            <a:prstGeom prst="roundRect">
              <a:avLst>
                <a:gd name="adj" fmla="val 16667"/>
              </a:avLst>
            </a:prstGeom>
            <a:solidFill>
              <a:srgbClr val="FF9933"/>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n-US">
                <a:latin typeface="Arial" charset="0"/>
              </a:endParaRPr>
            </a:p>
          </p:txBody>
        </p:sp>
        <p:sp>
          <p:nvSpPr>
            <p:cNvPr id="17" name="AutoShape 63"/>
            <p:cNvSpPr>
              <a:spLocks noChangeArrowheads="1"/>
            </p:cNvSpPr>
            <p:nvPr/>
          </p:nvSpPr>
          <p:spPr bwMode="gray">
            <a:xfrm>
              <a:off x="1728" y="1680"/>
              <a:ext cx="661" cy="653"/>
            </a:xfrm>
            <a:prstGeom prst="diamond">
              <a:avLst/>
            </a:prstGeom>
            <a:solidFill>
              <a:srgbClr val="FF9933"/>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lgn="ctr">
                <a:defRPr/>
              </a:pPr>
              <a:r>
                <a:rPr lang="en-US"/>
                <a:t>10</a:t>
              </a:r>
            </a:p>
          </p:txBody>
        </p:sp>
        <p:sp>
          <p:nvSpPr>
            <p:cNvPr id="31752" name="Text Box 64"/>
            <p:cNvSpPr txBox="1">
              <a:spLocks noChangeArrowheads="1"/>
            </p:cNvSpPr>
            <p:nvPr/>
          </p:nvSpPr>
          <p:spPr bwMode="gray">
            <a:xfrm>
              <a:off x="2316" y="1846"/>
              <a:ext cx="3983" cy="278"/>
            </a:xfrm>
            <a:prstGeom prst="rect">
              <a:avLst/>
            </a:prstGeom>
            <a:noFill/>
            <a:ln w="9525" algn="ctr">
              <a:noFill/>
              <a:miter lim="800000"/>
              <a:headEnd/>
              <a:tailEnd/>
            </a:ln>
          </p:spPr>
          <p:txBody>
            <a:bodyPr lIns="68415" tIns="34208" rIns="68415" bIns="34208">
              <a:spAutoFit/>
            </a:bodyPr>
            <a:lstStyle/>
            <a:p>
              <a:pPr algn="ctr" defTabSz="684213" eaLnBrk="0" hangingPunct="0"/>
              <a:endParaRPr lang="fa-IR" sz="1600" b="1">
                <a:latin typeface="Times New Roman" pitchFamily="18" charset="0"/>
                <a:cs typeface="B Zar" pitchFamily="2" charset="-78"/>
              </a:endParaRPr>
            </a:p>
          </p:txBody>
        </p:sp>
        <p:sp>
          <p:nvSpPr>
            <p:cNvPr id="31753" name="Text Box 65"/>
            <p:cNvSpPr txBox="1">
              <a:spLocks noChangeArrowheads="1"/>
            </p:cNvSpPr>
            <p:nvPr/>
          </p:nvSpPr>
          <p:spPr bwMode="gray">
            <a:xfrm>
              <a:off x="1826" y="1824"/>
              <a:ext cx="104" cy="384"/>
            </a:xfrm>
            <a:prstGeom prst="rect">
              <a:avLst/>
            </a:prstGeom>
            <a:noFill/>
            <a:ln w="9525" algn="ctr">
              <a:noFill/>
              <a:miter lim="800000"/>
              <a:headEnd/>
              <a:tailEnd/>
            </a:ln>
          </p:spPr>
          <p:txBody>
            <a:bodyPr wrap="none" lIns="68415" tIns="34208" rIns="68415" bIns="34208">
              <a:spAutoFit/>
            </a:bodyPr>
            <a:lstStyle/>
            <a:p>
              <a:pPr algn="ctr" defTabSz="684213" eaLnBrk="0" hangingPunct="0"/>
              <a:endParaRPr lang="fa-IR" sz="2400"/>
            </a:p>
          </p:txBody>
        </p:sp>
      </p:grpSp>
      <p:sp>
        <p:nvSpPr>
          <p:cNvPr id="31748" name="Rectangle 8"/>
          <p:cNvSpPr>
            <a:spLocks noChangeArrowheads="1"/>
          </p:cNvSpPr>
          <p:nvPr/>
        </p:nvSpPr>
        <p:spPr bwMode="auto">
          <a:xfrm>
            <a:off x="2771775" y="1052513"/>
            <a:ext cx="3365500" cy="381000"/>
          </a:xfrm>
          <a:prstGeom prst="rect">
            <a:avLst/>
          </a:prstGeom>
          <a:noFill/>
          <a:ln w="9525">
            <a:noFill/>
            <a:miter lim="800000"/>
            <a:headEnd/>
            <a:tailEnd/>
          </a:ln>
        </p:spPr>
        <p:txBody>
          <a:bodyPr wrap="none">
            <a:spAutoFit/>
          </a:bodyPr>
          <a:lstStyle/>
          <a:p>
            <a:pPr defTabSz="957263"/>
            <a:r>
              <a:rPr lang="en-US"/>
              <a:t>VAV 2-Fan Dual Duct System</a:t>
            </a:r>
          </a:p>
        </p:txBody>
      </p:sp>
      <p:pic>
        <p:nvPicPr>
          <p:cNvPr id="31749" name="Picture 9"/>
          <p:cNvPicPr>
            <a:picLocks noChangeAspect="1" noChangeArrowheads="1"/>
          </p:cNvPicPr>
          <p:nvPr/>
        </p:nvPicPr>
        <p:blipFill>
          <a:blip r:embed="rId2" cstate="print"/>
          <a:srcRect/>
          <a:stretch>
            <a:fillRect/>
          </a:stretch>
        </p:blipFill>
        <p:spPr bwMode="auto">
          <a:xfrm>
            <a:off x="1331913" y="1916113"/>
            <a:ext cx="6646862" cy="4067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p:cNvSpPr>
          <p:nvPr/>
        </p:nvSpPr>
        <p:spPr bwMode="white">
          <a:xfrm>
            <a:off x="542925" y="53975"/>
            <a:ext cx="7392988" cy="563563"/>
          </a:xfrm>
          <a:prstGeom prst="rect">
            <a:avLst/>
          </a:prstGeom>
          <a:noFill/>
          <a:ln w="9525">
            <a:noFill/>
            <a:miter lim="800000"/>
            <a:headEnd/>
            <a:tailEnd/>
          </a:ln>
        </p:spPr>
        <p:txBody>
          <a:bodyPr lIns="95782" tIns="47891" rIns="95782" bIns="47891" anchor="ctr"/>
          <a:lstStyle/>
          <a:p>
            <a:pPr algn="ctr" defTabSz="957263" eaLnBrk="0" hangingPunct="0"/>
            <a:r>
              <a:rPr lang="fa-IR" sz="3200" b="1" dirty="0">
                <a:cs typeface="B Titr" pitchFamily="2" charset="-78"/>
              </a:rPr>
              <a:t>معرفي سیستم های تمام هوايي </a:t>
            </a:r>
            <a:endParaRPr lang="fa-IR" sz="2900" b="1" dirty="0"/>
          </a:p>
        </p:txBody>
      </p:sp>
      <p:grpSp>
        <p:nvGrpSpPr>
          <p:cNvPr id="2" name="Group 88"/>
          <p:cNvGrpSpPr>
            <a:grpSpLocks/>
          </p:cNvGrpSpPr>
          <p:nvPr/>
        </p:nvGrpSpPr>
        <p:grpSpPr bwMode="auto">
          <a:xfrm>
            <a:off x="1258888" y="836613"/>
            <a:ext cx="6000750" cy="739775"/>
            <a:chOff x="1728" y="1680"/>
            <a:chExt cx="4571" cy="653"/>
          </a:xfrm>
        </p:grpSpPr>
        <p:sp>
          <p:nvSpPr>
            <p:cNvPr id="16" name="AutoShape 62"/>
            <p:cNvSpPr>
              <a:spLocks noChangeArrowheads="1"/>
            </p:cNvSpPr>
            <p:nvPr/>
          </p:nvSpPr>
          <p:spPr bwMode="gray">
            <a:xfrm>
              <a:off x="2096" y="1794"/>
              <a:ext cx="4195" cy="436"/>
            </a:xfrm>
            <a:prstGeom prst="roundRect">
              <a:avLst>
                <a:gd name="adj" fmla="val 16667"/>
              </a:avLst>
            </a:prstGeom>
            <a:solidFill>
              <a:srgbClr val="FF9933"/>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n-US">
                <a:latin typeface="Arial" charset="0"/>
              </a:endParaRPr>
            </a:p>
          </p:txBody>
        </p:sp>
        <p:sp>
          <p:nvSpPr>
            <p:cNvPr id="17" name="AutoShape 63"/>
            <p:cNvSpPr>
              <a:spLocks noChangeArrowheads="1"/>
            </p:cNvSpPr>
            <p:nvPr/>
          </p:nvSpPr>
          <p:spPr bwMode="gray">
            <a:xfrm>
              <a:off x="1728" y="1680"/>
              <a:ext cx="661" cy="653"/>
            </a:xfrm>
            <a:prstGeom prst="diamond">
              <a:avLst/>
            </a:prstGeom>
            <a:solidFill>
              <a:srgbClr val="FF9933"/>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lgn="ctr">
                <a:defRPr/>
              </a:pPr>
              <a:r>
                <a:rPr lang="en-US"/>
                <a:t>10</a:t>
              </a:r>
            </a:p>
          </p:txBody>
        </p:sp>
        <p:sp>
          <p:nvSpPr>
            <p:cNvPr id="32776" name="Text Box 64"/>
            <p:cNvSpPr txBox="1">
              <a:spLocks noChangeArrowheads="1"/>
            </p:cNvSpPr>
            <p:nvPr/>
          </p:nvSpPr>
          <p:spPr bwMode="gray">
            <a:xfrm>
              <a:off x="2316" y="1846"/>
              <a:ext cx="3983" cy="278"/>
            </a:xfrm>
            <a:prstGeom prst="rect">
              <a:avLst/>
            </a:prstGeom>
            <a:noFill/>
            <a:ln w="9525" algn="ctr">
              <a:noFill/>
              <a:miter lim="800000"/>
              <a:headEnd/>
              <a:tailEnd/>
            </a:ln>
          </p:spPr>
          <p:txBody>
            <a:bodyPr lIns="68415" tIns="34208" rIns="68415" bIns="34208">
              <a:spAutoFit/>
            </a:bodyPr>
            <a:lstStyle/>
            <a:p>
              <a:pPr algn="ctr" defTabSz="684213" eaLnBrk="0" hangingPunct="0"/>
              <a:endParaRPr lang="fa-IR" sz="1600" b="1">
                <a:latin typeface="Times New Roman" pitchFamily="18" charset="0"/>
                <a:cs typeface="B Zar" pitchFamily="2" charset="-78"/>
              </a:endParaRPr>
            </a:p>
          </p:txBody>
        </p:sp>
        <p:sp>
          <p:nvSpPr>
            <p:cNvPr id="32777" name="Text Box 65"/>
            <p:cNvSpPr txBox="1">
              <a:spLocks noChangeArrowheads="1"/>
            </p:cNvSpPr>
            <p:nvPr/>
          </p:nvSpPr>
          <p:spPr bwMode="gray">
            <a:xfrm>
              <a:off x="1826" y="1824"/>
              <a:ext cx="104" cy="384"/>
            </a:xfrm>
            <a:prstGeom prst="rect">
              <a:avLst/>
            </a:prstGeom>
            <a:noFill/>
            <a:ln w="9525" algn="ctr">
              <a:noFill/>
              <a:miter lim="800000"/>
              <a:headEnd/>
              <a:tailEnd/>
            </a:ln>
          </p:spPr>
          <p:txBody>
            <a:bodyPr wrap="none" lIns="68415" tIns="34208" rIns="68415" bIns="34208">
              <a:spAutoFit/>
            </a:bodyPr>
            <a:lstStyle/>
            <a:p>
              <a:pPr algn="ctr" defTabSz="684213" eaLnBrk="0" hangingPunct="0"/>
              <a:endParaRPr lang="fa-IR" sz="2400"/>
            </a:p>
          </p:txBody>
        </p:sp>
      </p:grpSp>
      <p:sp>
        <p:nvSpPr>
          <p:cNvPr id="32772" name="Rectangle 8"/>
          <p:cNvSpPr>
            <a:spLocks noChangeArrowheads="1"/>
          </p:cNvSpPr>
          <p:nvPr/>
        </p:nvSpPr>
        <p:spPr bwMode="auto">
          <a:xfrm>
            <a:off x="2771775" y="1052513"/>
            <a:ext cx="3365500" cy="381000"/>
          </a:xfrm>
          <a:prstGeom prst="rect">
            <a:avLst/>
          </a:prstGeom>
          <a:noFill/>
          <a:ln w="9525">
            <a:noFill/>
            <a:miter lim="800000"/>
            <a:headEnd/>
            <a:tailEnd/>
          </a:ln>
        </p:spPr>
        <p:txBody>
          <a:bodyPr wrap="none">
            <a:spAutoFit/>
          </a:bodyPr>
          <a:lstStyle/>
          <a:p>
            <a:pPr defTabSz="957263"/>
            <a:r>
              <a:rPr lang="en-US"/>
              <a:t>VAV 2-Fan Dual Duct System</a:t>
            </a:r>
          </a:p>
        </p:txBody>
      </p:sp>
      <p:pic>
        <p:nvPicPr>
          <p:cNvPr id="32773" name="Picture 2" descr="D:\Users\Vahid\Desktop\namyeshgah\vav  with primeter heating.png"/>
          <p:cNvPicPr>
            <a:picLocks noChangeAspect="1" noChangeArrowheads="1"/>
          </p:cNvPicPr>
          <p:nvPr/>
        </p:nvPicPr>
        <p:blipFill>
          <a:blip r:embed="rId2" cstate="print"/>
          <a:srcRect/>
          <a:stretch>
            <a:fillRect/>
          </a:stretch>
        </p:blipFill>
        <p:spPr bwMode="auto">
          <a:xfrm>
            <a:off x="1403350" y="1700213"/>
            <a:ext cx="5580063" cy="4103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p:cNvSpPr>
          <p:nvPr/>
        </p:nvSpPr>
        <p:spPr bwMode="white">
          <a:xfrm>
            <a:off x="542925" y="53975"/>
            <a:ext cx="7392988" cy="563563"/>
          </a:xfrm>
          <a:prstGeom prst="rect">
            <a:avLst/>
          </a:prstGeom>
          <a:noFill/>
          <a:ln w="9525">
            <a:noFill/>
            <a:miter lim="800000"/>
            <a:headEnd/>
            <a:tailEnd/>
          </a:ln>
        </p:spPr>
        <p:txBody>
          <a:bodyPr lIns="95782" tIns="47891" rIns="95782" bIns="47891" anchor="ctr"/>
          <a:lstStyle/>
          <a:p>
            <a:pPr algn="ctr" defTabSz="957263" eaLnBrk="0" hangingPunct="0"/>
            <a:r>
              <a:rPr lang="fa-IR" sz="3200" b="1" dirty="0">
                <a:cs typeface="B Titr" pitchFamily="2" charset="-78"/>
              </a:rPr>
              <a:t>معرفي سیستم های تمام هوايي </a:t>
            </a:r>
            <a:endParaRPr lang="fa-IR" sz="2900" b="1" dirty="0"/>
          </a:p>
        </p:txBody>
      </p:sp>
      <p:grpSp>
        <p:nvGrpSpPr>
          <p:cNvPr id="2" name="Group 88"/>
          <p:cNvGrpSpPr>
            <a:grpSpLocks/>
          </p:cNvGrpSpPr>
          <p:nvPr/>
        </p:nvGrpSpPr>
        <p:grpSpPr bwMode="auto">
          <a:xfrm>
            <a:off x="1258888" y="836613"/>
            <a:ext cx="6000750" cy="739775"/>
            <a:chOff x="1728" y="1680"/>
            <a:chExt cx="4571" cy="653"/>
          </a:xfrm>
        </p:grpSpPr>
        <p:sp>
          <p:nvSpPr>
            <p:cNvPr id="16" name="AutoShape 62"/>
            <p:cNvSpPr>
              <a:spLocks noChangeArrowheads="1"/>
            </p:cNvSpPr>
            <p:nvPr/>
          </p:nvSpPr>
          <p:spPr bwMode="gray">
            <a:xfrm>
              <a:off x="2096" y="1794"/>
              <a:ext cx="4195" cy="436"/>
            </a:xfrm>
            <a:prstGeom prst="roundRect">
              <a:avLst>
                <a:gd name="adj" fmla="val 16667"/>
              </a:avLst>
            </a:prstGeom>
            <a:solidFill>
              <a:srgbClr val="FF9933"/>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n-US">
                <a:latin typeface="Arial" charset="0"/>
              </a:endParaRPr>
            </a:p>
          </p:txBody>
        </p:sp>
        <p:sp>
          <p:nvSpPr>
            <p:cNvPr id="17" name="AutoShape 63"/>
            <p:cNvSpPr>
              <a:spLocks noChangeArrowheads="1"/>
            </p:cNvSpPr>
            <p:nvPr/>
          </p:nvSpPr>
          <p:spPr bwMode="gray">
            <a:xfrm>
              <a:off x="1728" y="1680"/>
              <a:ext cx="661" cy="653"/>
            </a:xfrm>
            <a:prstGeom prst="diamond">
              <a:avLst/>
            </a:prstGeom>
            <a:solidFill>
              <a:srgbClr val="FF9933"/>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lgn="ctr">
                <a:defRPr/>
              </a:pPr>
              <a:r>
                <a:rPr lang="en-US"/>
                <a:t>11</a:t>
              </a:r>
            </a:p>
          </p:txBody>
        </p:sp>
        <p:sp>
          <p:nvSpPr>
            <p:cNvPr id="33800" name="Text Box 64"/>
            <p:cNvSpPr txBox="1">
              <a:spLocks noChangeArrowheads="1"/>
            </p:cNvSpPr>
            <p:nvPr/>
          </p:nvSpPr>
          <p:spPr bwMode="gray">
            <a:xfrm>
              <a:off x="2316" y="1846"/>
              <a:ext cx="3983" cy="278"/>
            </a:xfrm>
            <a:prstGeom prst="rect">
              <a:avLst/>
            </a:prstGeom>
            <a:noFill/>
            <a:ln w="9525" algn="ctr">
              <a:noFill/>
              <a:miter lim="800000"/>
              <a:headEnd/>
              <a:tailEnd/>
            </a:ln>
          </p:spPr>
          <p:txBody>
            <a:bodyPr lIns="68415" tIns="34208" rIns="68415" bIns="34208">
              <a:spAutoFit/>
            </a:bodyPr>
            <a:lstStyle/>
            <a:p>
              <a:pPr algn="ctr" defTabSz="684213" eaLnBrk="0" hangingPunct="0"/>
              <a:endParaRPr lang="fa-IR" sz="1600" b="1">
                <a:latin typeface="Times New Roman" pitchFamily="18" charset="0"/>
                <a:cs typeface="B Zar" pitchFamily="2" charset="-78"/>
              </a:endParaRPr>
            </a:p>
          </p:txBody>
        </p:sp>
        <p:sp>
          <p:nvSpPr>
            <p:cNvPr id="33801" name="Text Box 65"/>
            <p:cNvSpPr txBox="1">
              <a:spLocks noChangeArrowheads="1"/>
            </p:cNvSpPr>
            <p:nvPr/>
          </p:nvSpPr>
          <p:spPr bwMode="gray">
            <a:xfrm>
              <a:off x="1826" y="1824"/>
              <a:ext cx="104" cy="384"/>
            </a:xfrm>
            <a:prstGeom prst="rect">
              <a:avLst/>
            </a:prstGeom>
            <a:noFill/>
            <a:ln w="9525" algn="ctr">
              <a:noFill/>
              <a:miter lim="800000"/>
              <a:headEnd/>
              <a:tailEnd/>
            </a:ln>
          </p:spPr>
          <p:txBody>
            <a:bodyPr wrap="none" lIns="68415" tIns="34208" rIns="68415" bIns="34208">
              <a:spAutoFit/>
            </a:bodyPr>
            <a:lstStyle/>
            <a:p>
              <a:pPr algn="ctr" defTabSz="684213" eaLnBrk="0" hangingPunct="0"/>
              <a:endParaRPr lang="fa-IR" sz="2400"/>
            </a:p>
          </p:txBody>
        </p:sp>
      </p:grpSp>
      <p:sp>
        <p:nvSpPr>
          <p:cNvPr id="33796" name="Rectangle 8"/>
          <p:cNvSpPr>
            <a:spLocks noChangeArrowheads="1"/>
          </p:cNvSpPr>
          <p:nvPr/>
        </p:nvSpPr>
        <p:spPr bwMode="auto">
          <a:xfrm>
            <a:off x="2124075" y="1052513"/>
            <a:ext cx="5116513" cy="381000"/>
          </a:xfrm>
          <a:prstGeom prst="rect">
            <a:avLst/>
          </a:prstGeom>
          <a:noFill/>
          <a:ln w="9525">
            <a:noFill/>
            <a:miter lim="800000"/>
            <a:headEnd/>
            <a:tailEnd/>
          </a:ln>
        </p:spPr>
        <p:txBody>
          <a:bodyPr wrap="none">
            <a:spAutoFit/>
          </a:bodyPr>
          <a:lstStyle/>
          <a:p>
            <a:pPr defTabSz="957263"/>
            <a:r>
              <a:rPr lang="en-US"/>
              <a:t>Variable Volume / Temperature (VVT) System</a:t>
            </a:r>
          </a:p>
        </p:txBody>
      </p:sp>
      <p:pic>
        <p:nvPicPr>
          <p:cNvPr id="33797" name="Picture 9"/>
          <p:cNvPicPr>
            <a:picLocks noChangeAspect="1" noChangeArrowheads="1"/>
          </p:cNvPicPr>
          <p:nvPr/>
        </p:nvPicPr>
        <p:blipFill>
          <a:blip r:embed="rId2" cstate="print"/>
          <a:srcRect/>
          <a:stretch>
            <a:fillRect/>
          </a:stretch>
        </p:blipFill>
        <p:spPr bwMode="auto">
          <a:xfrm>
            <a:off x="1116013" y="1916113"/>
            <a:ext cx="7599362" cy="4210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116632"/>
            <a:ext cx="4848228" cy="971536"/>
          </a:xfrm>
        </p:spPr>
        <p:txBody>
          <a:bodyPr>
            <a:normAutofit/>
          </a:bodyPr>
          <a:lstStyle/>
          <a:p>
            <a:pPr algn="ctr"/>
            <a:r>
              <a:rPr lang="fa-IR" sz="5400" b="1" dirty="0" smtClean="0">
                <a:cs typeface="B Zar" panose="00000400000000000000" pitchFamily="2" charset="-78"/>
              </a:rPr>
              <a:t>شوفاژ     </a:t>
            </a:r>
            <a:endParaRPr lang="fa-IR" sz="5400" b="1" dirty="0">
              <a:cs typeface="B Zar" panose="00000400000000000000" pitchFamily="2" charset="-78"/>
            </a:endParaRPr>
          </a:p>
        </p:txBody>
      </p:sp>
      <p:sp>
        <p:nvSpPr>
          <p:cNvPr id="3" name="Content Placeholder 2"/>
          <p:cNvSpPr>
            <a:spLocks noGrp="1"/>
          </p:cNvSpPr>
          <p:nvPr>
            <p:ph idx="1"/>
          </p:nvPr>
        </p:nvSpPr>
        <p:spPr/>
        <p:txBody>
          <a:bodyPr>
            <a:normAutofit fontScale="92500" lnSpcReduction="20000"/>
          </a:bodyPr>
          <a:lstStyle/>
          <a:p>
            <a:r>
              <a:rPr lang="fa-IR" dirty="0" smtClean="0">
                <a:cs typeface="B Zar" panose="00000400000000000000" pitchFamily="2" charset="-78"/>
              </a:rPr>
              <a:t>شوفاژ دیواري که بعضا با نام پکیج شناخته شده است، محصولی است که گرمایش و آب گرم بهداشتی</a:t>
            </a:r>
          </a:p>
          <a:p>
            <a:r>
              <a:rPr lang="fa-IR" dirty="0" smtClean="0">
                <a:cs typeface="B Zar" panose="00000400000000000000" pitchFamily="2" charset="-78"/>
              </a:rPr>
              <a:t>اماکن مختلف را تامین می کند . این دستگاه به گونه اي طراحی شده است که اجزاي تشکیل دهنده</a:t>
            </a:r>
          </a:p>
          <a:p>
            <a:r>
              <a:rPr lang="fa-IR" dirty="0" smtClean="0">
                <a:cs typeface="B Zar" panose="00000400000000000000" pitchFamily="2" charset="-78"/>
              </a:rPr>
              <a:t>مدارهاي گاز، گرمایش، آب گرم مصرفی و سیستم کنترلی این مدارها در مجموعه اي کوچک قرار دارد و</a:t>
            </a:r>
          </a:p>
          <a:p>
            <a:r>
              <a:rPr lang="fa-IR" dirty="0" smtClean="0">
                <a:cs typeface="B Zar" panose="00000400000000000000" pitchFamily="2" charset="-78"/>
              </a:rPr>
              <a:t>به علت وزن کم قابل نصب روي دیوار می باشد.</a:t>
            </a:r>
          </a:p>
          <a:p>
            <a:r>
              <a:rPr lang="fa-IR" dirty="0" smtClean="0">
                <a:cs typeface="B Zar" panose="00000400000000000000" pitchFamily="2" charset="-78"/>
              </a:rPr>
              <a:t>به این ترتیب با استفاده از آن نیاز به احداث موتورخانه در ساختمان ها منتفی خواهد شد</a:t>
            </a:r>
          </a:p>
          <a:p>
            <a:r>
              <a:rPr lang="fa-IR" dirty="0" smtClean="0">
                <a:cs typeface="B Zar" panose="00000400000000000000" pitchFamily="2" charset="-78"/>
              </a:rPr>
              <a:t>شوفاژ دیواري ، با وجود کوچکی، معادل یک موتورخانه عمل می کند.</a:t>
            </a:r>
            <a:endParaRPr lang="fa-IR"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85794"/>
            <a:ext cx="8686800" cy="5294331"/>
          </a:xfrm>
        </p:spPr>
        <p:txBody>
          <a:bodyPr>
            <a:normAutofit fontScale="85000" lnSpcReduction="20000"/>
          </a:bodyPr>
          <a:lstStyle/>
          <a:p>
            <a:r>
              <a:rPr lang="fa-IR" b="1" dirty="0" smtClean="0">
                <a:cs typeface="B Zar" panose="00000400000000000000" pitchFamily="2" charset="-78"/>
              </a:rPr>
              <a:t>دستگاه پکیج گرمایی :</a:t>
            </a:r>
          </a:p>
          <a:p>
            <a:r>
              <a:rPr lang="fa-IR" dirty="0" smtClean="0">
                <a:cs typeface="B Zar" panose="00000400000000000000" pitchFamily="2" charset="-78"/>
              </a:rPr>
              <a:t>پکیج گرمایی وظیفه تامین آب گرم مصرفی وتامین آب گرم رادیاتورها را بر عهده دارد که در دو مدل</a:t>
            </a:r>
          </a:p>
          <a:p>
            <a:r>
              <a:rPr lang="fa-IR" dirty="0" smtClean="0">
                <a:cs typeface="B Zar" panose="00000400000000000000" pitchFamily="2" charset="-78"/>
              </a:rPr>
              <a:t>دیواري و زمینی طراحی شده اند . که در مدلهاي زمینی داراي یک منبع آب گرم مصرفی می باشند و</a:t>
            </a:r>
          </a:p>
          <a:p>
            <a:r>
              <a:rPr lang="fa-IR" dirty="0" smtClean="0">
                <a:cs typeface="B Zar" panose="00000400000000000000" pitchFamily="2" charset="-78"/>
              </a:rPr>
              <a:t>به هنگا م استفاده از آب گرم مصرفی گردش آب گرم در رادیاتورها متوقف نمی شود ولی در</a:t>
            </a:r>
          </a:p>
          <a:p>
            <a:r>
              <a:rPr lang="fa-IR" dirty="0" smtClean="0">
                <a:cs typeface="B Zar" panose="00000400000000000000" pitchFamily="2" charset="-78"/>
              </a:rPr>
              <a:t>پکیجهاي دیواري که منبع آب گرم مصرفی ندارد دستگاه نمی تواند در آن واحد هم آب گرم مصر فی</a:t>
            </a:r>
          </a:p>
          <a:p>
            <a:r>
              <a:rPr lang="fa-IR" dirty="0" smtClean="0">
                <a:cs typeface="B Zar" panose="00000400000000000000" pitchFamily="2" charset="-78"/>
              </a:rPr>
              <a:t>را تامین کند و هم آب گرم رادیاتورها را تامین کند . لذا الویت گرمایش با گرم کردن آب گرم</a:t>
            </a:r>
          </a:p>
          <a:p>
            <a:r>
              <a:rPr lang="fa-IR" dirty="0" smtClean="0">
                <a:cs typeface="B Zar" panose="00000400000000000000" pitchFamily="2" charset="-78"/>
              </a:rPr>
              <a:t>مصرفی می باشد وتا زمانیکه شیر آب گرم مصرفی باز باشد دستگاه نمی تواند رادیاتورها را گرم کند</a:t>
            </a:r>
            <a:endParaRPr lang="fa-IR"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500034" y="857232"/>
            <a:ext cx="8143932" cy="5715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7102442" y="285728"/>
            <a:ext cx="1665841" cy="369332"/>
          </a:xfrm>
          <a:prstGeom prst="rect">
            <a:avLst/>
          </a:prstGeom>
        </p:spPr>
        <p:txBody>
          <a:bodyPr wrap="none">
            <a:spAutoFit/>
          </a:bodyPr>
          <a:lstStyle/>
          <a:p>
            <a:r>
              <a:rPr lang="fa-IR" b="1" dirty="0" smtClean="0">
                <a:cs typeface="B Zar" panose="00000400000000000000" pitchFamily="2" charset="-78"/>
              </a:rPr>
              <a:t>ابعاد پکیج دیواري</a:t>
            </a:r>
            <a:endParaRPr lang="fa-IR"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g2.gif"/>
          <p:cNvPicPr>
            <a:picLocks noGrp="1" noChangeAspect="1"/>
          </p:cNvPicPr>
          <p:nvPr>
            <p:ph idx="1"/>
          </p:nvPr>
        </p:nvPicPr>
        <p:blipFill>
          <a:blip r:embed="rId2" cstate="print"/>
          <a:stretch>
            <a:fillRect/>
          </a:stretch>
        </p:blipFill>
        <p:spPr>
          <a:xfrm>
            <a:off x="1857356" y="714356"/>
            <a:ext cx="5000660" cy="5875775"/>
          </a:xfrm>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2066" y="457200"/>
            <a:ext cx="3919534" cy="471470"/>
          </a:xfrm>
        </p:spPr>
        <p:txBody>
          <a:bodyPr>
            <a:noAutofit/>
          </a:bodyPr>
          <a:lstStyle/>
          <a:p>
            <a:r>
              <a:rPr lang="fa-IR" sz="2800" b="1" dirty="0" smtClean="0"/>
              <a:t>روش کار پکیج دیواري</a:t>
            </a:r>
            <a:endParaRPr lang="fa-IR" sz="2800" dirty="0"/>
          </a:p>
        </p:txBody>
      </p:sp>
      <p:pic>
        <p:nvPicPr>
          <p:cNvPr id="2050" name="Picture 2"/>
          <p:cNvPicPr>
            <a:picLocks noGrp="1" noChangeAspect="1" noChangeArrowheads="1"/>
          </p:cNvPicPr>
          <p:nvPr>
            <p:ph idx="1"/>
          </p:nvPr>
        </p:nvPicPr>
        <p:blipFill>
          <a:blip r:embed="rId2"/>
          <a:srcRect/>
          <a:stretch>
            <a:fillRect/>
          </a:stretch>
        </p:blipFill>
        <p:spPr bwMode="auto">
          <a:xfrm>
            <a:off x="928662" y="1214422"/>
            <a:ext cx="7143800" cy="5143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28604"/>
            <a:ext cx="8686800" cy="5651521"/>
          </a:xfrm>
        </p:spPr>
        <p:txBody>
          <a:bodyPr>
            <a:normAutofit/>
          </a:bodyPr>
          <a:lstStyle/>
          <a:p>
            <a:r>
              <a:rPr lang="fa-IR" sz="2400" b="1" dirty="0" smtClean="0"/>
              <a:t>راهنماي انتخاب ونصب وراه اندازي دستگاهها</a:t>
            </a:r>
          </a:p>
          <a:p>
            <a:r>
              <a:rPr lang="fa-IR" sz="2400" b="1" dirty="0" smtClean="0"/>
              <a:t>انتخاب دستگاه:</a:t>
            </a:r>
          </a:p>
          <a:p>
            <a:r>
              <a:rPr lang="fa-IR" sz="2400" dirty="0" smtClean="0"/>
              <a:t>1دودکش ساختمان</a:t>
            </a:r>
          </a:p>
          <a:p>
            <a:r>
              <a:rPr lang="fa-IR" sz="2400" dirty="0" smtClean="0"/>
              <a:t>2متراژ ساختمان</a:t>
            </a:r>
          </a:p>
          <a:p>
            <a:r>
              <a:rPr lang="fa-IR" sz="2400" dirty="0" smtClean="0"/>
              <a:t>3مقدار مورد نیاز آب گرم مصرفی</a:t>
            </a:r>
          </a:p>
          <a:p>
            <a:r>
              <a:rPr lang="fa-IR" sz="2400" dirty="0" smtClean="0"/>
              <a:t>4- تامین اکسیژن مورد نیاز دستگاه</a:t>
            </a:r>
            <a:endParaRPr lang="fa-IR" sz="2400"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71546"/>
            <a:ext cx="8686800" cy="5008579"/>
          </a:xfrm>
        </p:spPr>
        <p:txBody>
          <a:bodyPr>
            <a:normAutofit/>
          </a:bodyPr>
          <a:lstStyle/>
          <a:p>
            <a:r>
              <a:rPr lang="fa-IR" sz="2400" b="1" dirty="0" smtClean="0"/>
              <a:t>شرایط و مقدار مورد نیاز آب گرم مصرفی در ساختمان:</a:t>
            </a:r>
          </a:p>
          <a:p>
            <a:r>
              <a:rPr lang="fa-IR" sz="2400" dirty="0" smtClean="0"/>
              <a:t>دستگاه پکیج گرمایی وظیفۀ گرم نمودن رادیاتورهاي ساختمان و تامین آب گرم مصرفی در ساختمان را</a:t>
            </a:r>
          </a:p>
          <a:p>
            <a:r>
              <a:rPr lang="fa-IR" sz="2400" dirty="0" smtClean="0"/>
              <a:t>بر عهده دارد.</a:t>
            </a:r>
            <a:endParaRPr lang="fa-IR" sz="2400"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7950" y="457200"/>
            <a:ext cx="2633650" cy="614346"/>
          </a:xfrm>
        </p:spPr>
        <p:txBody>
          <a:bodyPr>
            <a:normAutofit/>
          </a:bodyPr>
          <a:lstStyle/>
          <a:p>
            <a:r>
              <a:rPr lang="fa-IR" sz="2800" b="1" dirty="0" smtClean="0"/>
              <a:t>پکیج بدون فن</a:t>
            </a:r>
            <a:endParaRPr lang="fa-IR" sz="2800" dirty="0"/>
          </a:p>
        </p:txBody>
      </p:sp>
      <p:sp>
        <p:nvSpPr>
          <p:cNvPr id="3" name="Content Placeholder 2"/>
          <p:cNvSpPr>
            <a:spLocks noGrp="1"/>
          </p:cNvSpPr>
          <p:nvPr>
            <p:ph idx="1"/>
          </p:nvPr>
        </p:nvSpPr>
        <p:spPr/>
        <p:txBody>
          <a:bodyPr/>
          <a:lstStyle/>
          <a:p>
            <a:r>
              <a:rPr lang="fa-IR" dirty="0" smtClean="0"/>
              <a:t>1-</a:t>
            </a:r>
            <a:r>
              <a:rPr lang="fa-IR" sz="2400" b="1" dirty="0" smtClean="0"/>
              <a:t>ارتفاع دودکش</a:t>
            </a:r>
          </a:p>
          <a:p>
            <a:r>
              <a:rPr lang="fa-IR" sz="2400" b="1" dirty="0" smtClean="0"/>
              <a:t>2-دودکش مستقل</a:t>
            </a:r>
          </a:p>
          <a:p>
            <a:r>
              <a:rPr lang="fa-IR" sz="2400" b="1" dirty="0" smtClean="0"/>
              <a:t>3-فاصله از روي دستگاه تا سوراخ دودکش دیوار</a:t>
            </a:r>
          </a:p>
          <a:p>
            <a:r>
              <a:rPr lang="fa-IR" sz="2400" b="1" dirty="0" smtClean="0"/>
              <a:t>4-کلاهک تعدیل</a:t>
            </a:r>
          </a:p>
          <a:p>
            <a:r>
              <a:rPr lang="fa-IR" sz="2400" b="1" dirty="0" smtClean="0"/>
              <a:t>5-طول لوله افقی دودکش</a:t>
            </a:r>
          </a:p>
          <a:p>
            <a:r>
              <a:rPr lang="fa-IR" sz="2400" b="1" dirty="0" smtClean="0"/>
              <a:t>6-عایق نمودن لولۀ دودکش</a:t>
            </a:r>
            <a:endParaRPr lang="fa-IR" sz="2400"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785786" y="500042"/>
            <a:ext cx="7786742" cy="55721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2643174" y="6286520"/>
            <a:ext cx="4070345" cy="369332"/>
          </a:xfrm>
          <a:prstGeom prst="rect">
            <a:avLst/>
          </a:prstGeom>
        </p:spPr>
        <p:txBody>
          <a:bodyPr wrap="none">
            <a:spAutoFit/>
          </a:bodyPr>
          <a:lstStyle/>
          <a:p>
            <a:r>
              <a:rPr lang="fa-IR" b="1" dirty="0" smtClean="0"/>
              <a:t>نقشه انفجاري پکیج دیواري بدون فن</a:t>
            </a:r>
            <a:endParaRPr lang="fa-IR"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457200"/>
            <a:ext cx="8205814" cy="1042974"/>
          </a:xfrm>
        </p:spPr>
        <p:txBody>
          <a:bodyPr>
            <a:normAutofit/>
          </a:bodyPr>
          <a:lstStyle/>
          <a:p>
            <a:r>
              <a:rPr lang="fa-IR" sz="2400" dirty="0" smtClean="0">
                <a:cs typeface="B Zar" panose="00000400000000000000" pitchFamily="2" charset="-78"/>
              </a:rPr>
              <a:t>نمونه هایی از مدل هاي مختلف دودکش دو جداره و اتصالات آن:</a:t>
            </a:r>
            <a:endParaRPr lang="fa-IR" sz="2400" dirty="0">
              <a:cs typeface="B Zar" panose="00000400000000000000" pitchFamily="2" charset="-78"/>
            </a:endParaRPr>
          </a:p>
        </p:txBody>
      </p:sp>
      <p:pic>
        <p:nvPicPr>
          <p:cNvPr id="4098" name="Picture 2"/>
          <p:cNvPicPr>
            <a:picLocks noGrp="1" noChangeAspect="1" noChangeArrowheads="1"/>
          </p:cNvPicPr>
          <p:nvPr>
            <p:ph idx="1"/>
          </p:nvPr>
        </p:nvPicPr>
        <p:blipFill>
          <a:blip r:embed="rId2"/>
          <a:srcRect/>
          <a:stretch>
            <a:fillRect/>
          </a:stretch>
        </p:blipFill>
        <p:spPr bwMode="auto">
          <a:xfrm>
            <a:off x="428596" y="1554162"/>
            <a:ext cx="8286807" cy="49466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428596" y="571480"/>
            <a:ext cx="8286808" cy="60007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Grp="1" noChangeAspect="1" noChangeArrowheads="1"/>
          </p:cNvPicPr>
          <p:nvPr>
            <p:ph idx="1"/>
          </p:nvPr>
        </p:nvPicPr>
        <p:blipFill>
          <a:blip r:embed="rId2"/>
          <a:srcRect/>
          <a:stretch>
            <a:fillRect/>
          </a:stretch>
        </p:blipFill>
        <p:spPr bwMode="auto">
          <a:xfrm>
            <a:off x="571472" y="714356"/>
            <a:ext cx="8072493" cy="5715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500034" y="642918"/>
            <a:ext cx="8143931" cy="59293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260648"/>
            <a:ext cx="5348294" cy="757222"/>
          </a:xfrm>
        </p:spPr>
        <p:txBody>
          <a:bodyPr>
            <a:noAutofit/>
          </a:bodyPr>
          <a:lstStyle/>
          <a:p>
            <a:pPr algn="ctr"/>
            <a:r>
              <a:rPr lang="fa-IR" sz="2800" b="1" dirty="0" smtClean="0">
                <a:cs typeface="B Zar" panose="00000400000000000000" pitchFamily="2" charset="-78"/>
              </a:rPr>
              <a:t>پکیج فن دار</a:t>
            </a:r>
            <a:r>
              <a:rPr lang="fa-IR" sz="2800" b="1" dirty="0" smtClean="0"/>
              <a:t/>
            </a:r>
            <a:br>
              <a:rPr lang="fa-IR" sz="2800" b="1" dirty="0" smtClean="0"/>
            </a:br>
            <a:r>
              <a:rPr lang="en-US" sz="2800" dirty="0" smtClean="0"/>
              <a:t>HERMETIK</a:t>
            </a:r>
            <a:endParaRPr lang="fa-IR" sz="2800" dirty="0"/>
          </a:p>
        </p:txBody>
      </p:sp>
      <p:sp>
        <p:nvSpPr>
          <p:cNvPr id="3" name="Content Placeholder 2"/>
          <p:cNvSpPr>
            <a:spLocks noGrp="1"/>
          </p:cNvSpPr>
          <p:nvPr>
            <p:ph idx="1"/>
          </p:nvPr>
        </p:nvSpPr>
        <p:spPr/>
        <p:txBody>
          <a:bodyPr>
            <a:normAutofit lnSpcReduction="10000"/>
          </a:bodyPr>
          <a:lstStyle/>
          <a:p>
            <a:r>
              <a:rPr lang="fa-IR" sz="2400" b="1" dirty="0" smtClean="0">
                <a:cs typeface="B Zar" panose="00000400000000000000" pitchFamily="2" charset="-78"/>
              </a:rPr>
              <a:t>شرایط مورد نیاز جهت استفاده از دستگاه فن دار:</a:t>
            </a:r>
          </a:p>
          <a:p>
            <a:r>
              <a:rPr lang="fa-IR" sz="2400" dirty="0" smtClean="0">
                <a:cs typeface="B Zar" panose="00000400000000000000" pitchFamily="2" charset="-78"/>
              </a:rPr>
              <a:t>دستگاه فن دار طوري طراحی شده است که نیازي به دودکش ساختمان ندارد و هوای مورد نیاز </a:t>
            </a:r>
          </a:p>
          <a:p>
            <a:r>
              <a:rPr lang="fa-IR" sz="2400" dirty="0" smtClean="0">
                <a:cs typeface="B Zar" panose="00000400000000000000" pitchFamily="2" charset="-78"/>
              </a:rPr>
              <a:t>سوختن در دستگاه از محیط آزاد بیرون از محل نصب دستگاه به داخل دستگاه مکیده می شود . به</a:t>
            </a:r>
          </a:p>
          <a:p>
            <a:r>
              <a:rPr lang="fa-IR" sz="2400" dirty="0" smtClean="0">
                <a:cs typeface="B Zar" panose="00000400000000000000" pitchFamily="2" charset="-78"/>
              </a:rPr>
              <a:t>همین دلیل دستگاه فن دارمجهز به یک دودکش مخصوص دوجداره می باشد که جداره داخلی آن</a:t>
            </a:r>
          </a:p>
          <a:p>
            <a:r>
              <a:rPr lang="fa-IR" sz="2400" dirty="0" smtClean="0">
                <a:cs typeface="B Zar" panose="00000400000000000000" pitchFamily="2" charset="-78"/>
              </a:rPr>
              <a:t>قطرش 6 سا نتیمترمی باشد و دود دستگاه ازطر یق این لوله به محیط بیرون تخلیه می گردد و جداره</a:t>
            </a:r>
          </a:p>
          <a:p>
            <a:r>
              <a:rPr lang="fa-IR" sz="2400" dirty="0" smtClean="0">
                <a:cs typeface="B Zar" panose="00000400000000000000" pitchFamily="2" charset="-78"/>
              </a:rPr>
              <a:t>خارجی آن 10 سانتیمترمی باشد که لوله 6 سانتیمترتخلیه دود در آن قراردارد و هواي تازه مورد</a:t>
            </a:r>
          </a:p>
          <a:p>
            <a:r>
              <a:rPr lang="fa-IR" sz="2400" dirty="0" smtClean="0">
                <a:cs typeface="B Zar" panose="00000400000000000000" pitchFamily="2" charset="-78"/>
              </a:rPr>
              <a:t>نیازجهت سوختن در دستگاه ازطریق این لوله وارد محفظه احتراق دستگاه می شود.</a:t>
            </a:r>
            <a:endParaRPr lang="fa-IR" sz="2400"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300.jpg"/>
          <p:cNvPicPr>
            <a:picLocks noGrp="1" noChangeAspect="1"/>
          </p:cNvPicPr>
          <p:nvPr>
            <p:ph idx="1"/>
          </p:nvPr>
        </p:nvPicPr>
        <p:blipFill>
          <a:blip r:embed="rId2" cstate="print"/>
          <a:stretch>
            <a:fillRect/>
          </a:stretch>
        </p:blipFill>
        <p:spPr>
          <a:xfrm>
            <a:off x="2428860" y="571480"/>
            <a:ext cx="4572032" cy="5715040"/>
          </a:xfrm>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571472" y="571480"/>
            <a:ext cx="8001056" cy="55086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2428860" y="6215082"/>
            <a:ext cx="4249881" cy="369332"/>
          </a:xfrm>
          <a:prstGeom prst="rect">
            <a:avLst/>
          </a:prstGeom>
        </p:spPr>
        <p:txBody>
          <a:bodyPr wrap="none">
            <a:spAutoFit/>
          </a:bodyPr>
          <a:lstStyle/>
          <a:p>
            <a:r>
              <a:rPr lang="fa-IR" b="1" dirty="0" smtClean="0"/>
              <a:t>نقشه انفجاري یک پکیج دیواري فن دار</a:t>
            </a:r>
            <a:endParaRPr lang="fa-IR"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fa-IR" sz="4400" b="1" dirty="0" smtClean="0">
                <a:cs typeface="B Zar" panose="00000400000000000000" pitchFamily="2" charset="-78"/>
              </a:rPr>
              <a:t>لوله کشی و شیر آلات</a:t>
            </a:r>
            <a:endParaRPr lang="fa-IR" sz="4400" b="1"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fa-IR" dirty="0"/>
          </a:p>
        </p:txBody>
      </p:sp>
      <p:sp>
        <p:nvSpPr>
          <p:cNvPr id="3" name="Content Placeholder 2"/>
          <p:cNvSpPr>
            <a:spLocks noGrp="1"/>
          </p:cNvSpPr>
          <p:nvPr>
            <p:ph idx="1"/>
          </p:nvPr>
        </p:nvSpPr>
        <p:spPr/>
        <p:txBody>
          <a:bodyPr/>
          <a:lstStyle/>
          <a:p>
            <a:r>
              <a:rPr lang="fa-IR" dirty="0" smtClean="0"/>
              <a:t>  </a:t>
            </a:r>
            <a:endParaRPr lang="pt-BR" dirty="0" smtClean="0"/>
          </a:p>
        </p:txBody>
      </p:sp>
      <p:sp>
        <p:nvSpPr>
          <p:cNvPr id="4" name="Rectangle 3"/>
          <p:cNvSpPr/>
          <p:nvPr/>
        </p:nvSpPr>
        <p:spPr>
          <a:xfrm>
            <a:off x="4443600" y="3244334"/>
            <a:ext cx="256801" cy="369332"/>
          </a:xfrm>
          <a:prstGeom prst="rect">
            <a:avLst/>
          </a:prstGeom>
        </p:spPr>
        <p:txBody>
          <a:bodyPr wrap="none">
            <a:spAutoFit/>
          </a:bodyPr>
          <a:lstStyle/>
          <a:p>
            <a:r>
              <a:rPr lang="fa-IR" dirty="0" smtClean="0"/>
              <a:t> </a:t>
            </a:r>
            <a:endParaRPr lang="fa-IR" dirty="0"/>
          </a:p>
        </p:txBody>
      </p:sp>
      <p:pic>
        <p:nvPicPr>
          <p:cNvPr id="6" name="Picture 5" descr="20000201_Half_Bath_Plumbing_page001img001_size2.jpg"/>
          <p:cNvPicPr/>
          <p:nvPr/>
        </p:nvPicPr>
        <p:blipFill>
          <a:blip r:embed="rId2"/>
          <a:stretch>
            <a:fillRect/>
          </a:stretch>
        </p:blipFill>
        <p:spPr>
          <a:xfrm>
            <a:off x="214282" y="304800"/>
            <a:ext cx="8686800" cy="6553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newpipe.bmp"/>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a:effectLst>
            <a:outerShdw dist="50800" algn="ctr" rotWithShape="0">
              <a:srgbClr val="000000"/>
            </a:outerShdw>
          </a:effectLst>
        </p:spPr>
      </p:pic>
      <p:sp>
        <p:nvSpPr>
          <p:cNvPr id="7171" name="Title 1"/>
          <p:cNvSpPr>
            <a:spLocks noGrp="1"/>
          </p:cNvSpPr>
          <p:nvPr>
            <p:ph type="ctrTitle"/>
          </p:nvPr>
        </p:nvSpPr>
        <p:spPr>
          <a:xfrm>
            <a:off x="1483220" y="548680"/>
            <a:ext cx="5886464" cy="1143008"/>
          </a:xfrm>
        </p:spPr>
        <p:txBody>
          <a:bodyPr/>
          <a:lstStyle/>
          <a:p>
            <a:pPr algn="ctr" eaLnBrk="1" hangingPunct="1"/>
            <a:r>
              <a:rPr lang="fa-IR" dirty="0" smtClean="0"/>
              <a:t> </a:t>
            </a:r>
            <a:r>
              <a:rPr lang="fa-IR" b="1" dirty="0" smtClean="0">
                <a:ea typeface="B Chini"/>
                <a:cs typeface="B Zar" panose="00000400000000000000" pitchFamily="2" charset="-78"/>
              </a:rPr>
              <a:t>انواع لوله ها و کاربرد آنها</a:t>
            </a:r>
            <a:endParaRPr lang="en-US" b="1" dirty="0" smtClean="0">
              <a:ea typeface="B Chini"/>
              <a:cs typeface="B Zar" panose="00000400000000000000" pitchFamily="2" charset="-78"/>
            </a:endParaRPr>
          </a:p>
        </p:txBody>
      </p:sp>
      <p:sp>
        <p:nvSpPr>
          <p:cNvPr id="3" name="Subtitle 2"/>
          <p:cNvSpPr>
            <a:spLocks noGrp="1"/>
          </p:cNvSpPr>
          <p:nvPr>
            <p:ph type="subTitle" idx="1"/>
          </p:nvPr>
        </p:nvSpPr>
        <p:spPr>
          <a:xfrm>
            <a:off x="1500166" y="2857496"/>
            <a:ext cx="6400800" cy="3810000"/>
          </a:xfrm>
        </p:spPr>
        <p:txBody>
          <a:bodyPr rtlCol="0">
            <a:normAutofit lnSpcReduction="10000"/>
          </a:bodyPr>
          <a:lstStyle/>
          <a:p>
            <a:pPr marL="514350" indent="-514350" algn="r" eaLnBrk="1" fontAlgn="auto" hangingPunct="1">
              <a:spcAft>
                <a:spcPts val="0"/>
              </a:spcAft>
              <a:buFont typeface="Wingdings" pitchFamily="2" charset="2"/>
              <a:buChar char="ü"/>
              <a:defRPr/>
            </a:pPr>
            <a:r>
              <a:rPr lang="fa-IR" sz="3200" dirty="0" smtClean="0">
                <a:solidFill>
                  <a:schemeClr val="tx1"/>
                </a:solidFill>
                <a:cs typeface="B Zar" panose="00000400000000000000" pitchFamily="2" charset="-78"/>
              </a:rPr>
              <a:t>لوله های فلزی(فولادی، گالوانیزه، چدن)</a:t>
            </a:r>
          </a:p>
          <a:p>
            <a:pPr marL="514350" indent="-514350" algn="r" eaLnBrk="1" fontAlgn="auto" hangingPunct="1">
              <a:spcAft>
                <a:spcPts val="0"/>
              </a:spcAft>
              <a:buFont typeface="Wingdings" pitchFamily="2" charset="2"/>
              <a:buChar char="ü"/>
              <a:defRPr/>
            </a:pPr>
            <a:r>
              <a:rPr lang="fa-IR" sz="3200" dirty="0" smtClean="0">
                <a:solidFill>
                  <a:schemeClr val="tx1"/>
                </a:solidFill>
                <a:cs typeface="B Zar" panose="00000400000000000000" pitchFamily="2" charset="-78"/>
              </a:rPr>
              <a:t>لوله های سیمانی و آزبست</a:t>
            </a:r>
          </a:p>
          <a:p>
            <a:pPr marL="514350" indent="-514350" algn="r" eaLnBrk="1" fontAlgn="auto" hangingPunct="1">
              <a:spcAft>
                <a:spcPts val="0"/>
              </a:spcAft>
              <a:buFont typeface="Wingdings" pitchFamily="2" charset="2"/>
              <a:buChar char="ü"/>
              <a:defRPr/>
            </a:pPr>
            <a:r>
              <a:rPr lang="fa-IR" sz="3200" dirty="0" smtClean="0">
                <a:solidFill>
                  <a:schemeClr val="tx1"/>
                </a:solidFill>
                <a:cs typeface="B Zar" panose="00000400000000000000" pitchFamily="2" charset="-78"/>
              </a:rPr>
              <a:t>لوله های پلی پروپیلن</a:t>
            </a:r>
          </a:p>
          <a:p>
            <a:pPr marL="514350" indent="-514350" algn="r" eaLnBrk="1" fontAlgn="auto" hangingPunct="1">
              <a:spcAft>
                <a:spcPts val="0"/>
              </a:spcAft>
              <a:buFont typeface="Wingdings" pitchFamily="2" charset="2"/>
              <a:buChar char="ü"/>
              <a:defRPr/>
            </a:pPr>
            <a:r>
              <a:rPr lang="fa-IR" sz="3200" dirty="0" smtClean="0">
                <a:solidFill>
                  <a:schemeClr val="tx1"/>
                </a:solidFill>
                <a:cs typeface="B Zar" panose="00000400000000000000" pitchFamily="2" charset="-78"/>
              </a:rPr>
              <a:t>لوله های پلی اتیلن</a:t>
            </a:r>
          </a:p>
          <a:p>
            <a:pPr marL="514350" indent="-514350" algn="r" eaLnBrk="1" fontAlgn="auto" hangingPunct="1">
              <a:spcAft>
                <a:spcPts val="0"/>
              </a:spcAft>
              <a:buFont typeface="Wingdings" pitchFamily="2" charset="2"/>
              <a:buChar char="ü"/>
              <a:defRPr/>
            </a:pPr>
            <a:r>
              <a:rPr lang="fa-IR" sz="3200" dirty="0" smtClean="0">
                <a:solidFill>
                  <a:schemeClr val="tx1"/>
                </a:solidFill>
                <a:cs typeface="B Zar" panose="00000400000000000000" pitchFamily="2" charset="-78"/>
              </a:rPr>
              <a:t>لوله های پنج لایه</a:t>
            </a:r>
          </a:p>
          <a:p>
            <a:pPr marL="514350" indent="-514350" algn="r" eaLnBrk="1" fontAlgn="auto" hangingPunct="1">
              <a:spcAft>
                <a:spcPts val="0"/>
              </a:spcAft>
              <a:buFont typeface="Wingdings" pitchFamily="2" charset="2"/>
              <a:buChar char="ü"/>
              <a:defRPr/>
            </a:pPr>
            <a:r>
              <a:rPr lang="fa-IR" sz="3200" dirty="0" smtClean="0">
                <a:solidFill>
                  <a:schemeClr val="tx1"/>
                </a:solidFill>
                <a:cs typeface="B Zar" panose="00000400000000000000" pitchFamily="2" charset="-78"/>
              </a:rPr>
              <a:t>لوله های پی وی سی</a:t>
            </a:r>
          </a:p>
          <a:p>
            <a:pPr marL="514350" indent="-514350" algn="r" eaLnBrk="1" fontAlgn="auto" hangingPunct="1">
              <a:spcAft>
                <a:spcPts val="0"/>
              </a:spcAft>
              <a:buFont typeface="Wingdings" pitchFamily="2" charset="2"/>
              <a:buChar char="ü"/>
              <a:defRPr/>
            </a:pPr>
            <a:r>
              <a:rPr lang="fa-IR" sz="3200" dirty="0" smtClean="0">
                <a:solidFill>
                  <a:schemeClr val="tx1"/>
                </a:solidFill>
                <a:cs typeface="B Zar" panose="00000400000000000000" pitchFamily="2" charset="-78"/>
              </a:rPr>
              <a:t>لوله های پوش فیت</a:t>
            </a:r>
          </a:p>
          <a:p>
            <a:pPr marL="514350" indent="-514350" algn="r" eaLnBrk="1" fontAlgn="auto" hangingPunct="1">
              <a:spcAft>
                <a:spcPts val="0"/>
              </a:spcAft>
              <a:buFont typeface="Wingdings" pitchFamily="2" charset="2"/>
              <a:buChar char="ü"/>
              <a:defRPr/>
            </a:pPr>
            <a:endParaRPr lang="fa-IR" dirty="0" smtClean="0">
              <a:solidFill>
                <a:schemeClr val="tx1"/>
              </a:solidFill>
            </a:endParaRPr>
          </a:p>
          <a:p>
            <a:pPr marL="514350" indent="-514350" algn="r" eaLnBrk="1" fontAlgn="auto" hangingPunct="1">
              <a:spcAft>
                <a:spcPts val="0"/>
              </a:spcAft>
              <a:buFont typeface="Wingdings" pitchFamily="2" charset="2"/>
              <a:buChar char="ü"/>
              <a:defRPr/>
            </a:pP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diamond(in)">
                                      <p:cBhvr>
                                        <p:cTn id="28" dur="2000"/>
                                        <p:tgtEl>
                                          <p:spTgt spid="3">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12"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strips(downLeft)">
                                      <p:cBhvr>
                                        <p:cTn id="33" dur="2000"/>
                                        <p:tgtEl>
                                          <p:spTgt spid="3">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6"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arn(inHorizontal)">
                                      <p:cBhvr>
                                        <p:cTn id="3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lum bright="56000" contrast="-68000"/>
          </a:blip>
          <a:srcRect/>
          <a:stretch>
            <a:fillRect/>
          </a:stretch>
        </p:blipFill>
        <p:spPr bwMode="auto">
          <a:xfrm>
            <a:off x="0" y="-11113"/>
            <a:ext cx="9144000" cy="6869113"/>
          </a:xfrm>
          <a:prstGeom prst="rect">
            <a:avLst/>
          </a:prstGeom>
          <a:noFill/>
          <a:ln w="9525">
            <a:noFill/>
            <a:miter lim="800000"/>
            <a:headEnd/>
            <a:tailEnd/>
          </a:ln>
        </p:spPr>
      </p:pic>
      <p:sp>
        <p:nvSpPr>
          <p:cNvPr id="3" name="Subtitle 2"/>
          <p:cNvSpPr>
            <a:spLocks noGrp="1"/>
          </p:cNvSpPr>
          <p:nvPr>
            <p:ph type="subTitle" idx="1"/>
          </p:nvPr>
        </p:nvSpPr>
        <p:spPr>
          <a:xfrm>
            <a:off x="457200" y="2133600"/>
            <a:ext cx="7315200" cy="4419600"/>
          </a:xfrm>
        </p:spPr>
        <p:txBody>
          <a:bodyPr rtlCol="0">
            <a:normAutofit/>
          </a:bodyPr>
          <a:lstStyle/>
          <a:p>
            <a:pPr marL="514350" indent="-514350" algn="r" eaLnBrk="1" fontAlgn="auto" hangingPunct="1">
              <a:spcAft>
                <a:spcPts val="0"/>
              </a:spcAft>
              <a:defRPr/>
            </a:pPr>
            <a:r>
              <a:rPr lang="fa-IR" sz="4800" dirty="0" smtClean="0">
                <a:solidFill>
                  <a:schemeClr val="tx1"/>
                </a:solidFill>
                <a:cs typeface="B Zar" panose="00000400000000000000" pitchFamily="2" charset="-78"/>
              </a:rPr>
              <a:t>فولادی:</a:t>
            </a:r>
          </a:p>
          <a:p>
            <a:pPr marL="514350" indent="-514350" algn="r" eaLnBrk="1" fontAlgn="auto" hangingPunct="1">
              <a:spcAft>
                <a:spcPts val="0"/>
              </a:spcAft>
              <a:defRPr/>
            </a:pPr>
            <a:r>
              <a:rPr lang="fa-IR" sz="4000" dirty="0" smtClean="0">
                <a:solidFill>
                  <a:schemeClr val="tx1"/>
                </a:solidFill>
                <a:cs typeface="B Zar" panose="00000400000000000000" pitchFamily="2" charset="-78"/>
              </a:rPr>
              <a:t>شامل لوله های درز دار یا بدون درز سیاه</a:t>
            </a:r>
          </a:p>
          <a:p>
            <a:pPr marL="514350" indent="-514350" algn="r" eaLnBrk="1" fontAlgn="auto" hangingPunct="1">
              <a:spcAft>
                <a:spcPts val="0"/>
              </a:spcAft>
              <a:defRPr/>
            </a:pPr>
            <a:r>
              <a:rPr lang="fa-IR" sz="4000" dirty="0" smtClean="0">
                <a:solidFill>
                  <a:schemeClr val="tx1"/>
                </a:solidFill>
                <a:cs typeface="B Zar" panose="00000400000000000000" pitchFamily="2" charset="-78"/>
              </a:rPr>
              <a:t>مورد استفاده در حرارت مرکزی و آتش نشانی</a:t>
            </a:r>
          </a:p>
          <a:p>
            <a:pPr marL="514350" indent="-514350" algn="r" eaLnBrk="1" fontAlgn="auto" hangingPunct="1">
              <a:spcAft>
                <a:spcPts val="0"/>
              </a:spcAft>
              <a:buFont typeface="Wingdings" pitchFamily="2" charset="2"/>
              <a:buChar char="ü"/>
              <a:defRPr/>
            </a:pPr>
            <a:r>
              <a:rPr lang="fa-IR" sz="4000" dirty="0" smtClean="0">
                <a:solidFill>
                  <a:schemeClr val="tx1"/>
                </a:solidFill>
                <a:cs typeface="B Zar" panose="00000400000000000000" pitchFamily="2" charset="-78"/>
              </a:rPr>
              <a:t>آتش نشانی                </a:t>
            </a:r>
          </a:p>
          <a:p>
            <a:pPr marL="514350" indent="-514350" algn="r" eaLnBrk="1" fontAlgn="auto" hangingPunct="1">
              <a:spcAft>
                <a:spcPts val="0"/>
              </a:spcAft>
              <a:buFont typeface="Wingdings" pitchFamily="2" charset="2"/>
              <a:buChar char="ü"/>
              <a:defRPr/>
            </a:pPr>
            <a:r>
              <a:rPr lang="fa-IR" sz="4000" dirty="0" smtClean="0">
                <a:solidFill>
                  <a:schemeClr val="tx1"/>
                </a:solidFill>
                <a:cs typeface="B Zar" panose="00000400000000000000" pitchFamily="2" charset="-78"/>
              </a:rPr>
              <a:t>حرارت مرکزی  (آبگرمکن، پکیج و سیستم مرکزی)      </a:t>
            </a:r>
            <a:endParaRPr lang="fa-IR" sz="4000" dirty="0">
              <a:solidFill>
                <a:schemeClr val="tx1"/>
              </a:solidFill>
              <a:cs typeface="B Zar" panose="00000400000000000000" pitchFamily="2" charset="-78"/>
            </a:endParaRPr>
          </a:p>
          <a:p>
            <a:pPr marL="514350" indent="-514350" algn="r" eaLnBrk="1" fontAlgn="auto" hangingPunct="1">
              <a:spcAft>
                <a:spcPts val="0"/>
              </a:spcAft>
              <a:defRPr/>
            </a:pPr>
            <a:endParaRPr lang="fa-IR" dirty="0" smtClean="0">
              <a:solidFill>
                <a:schemeClr val="tx1"/>
              </a:solidFill>
            </a:endParaRPr>
          </a:p>
          <a:p>
            <a:pPr marL="514350" indent="-514350" algn="r" eaLnBrk="1" fontAlgn="auto" hangingPunct="1">
              <a:spcAft>
                <a:spcPts val="0"/>
              </a:spcAft>
              <a:defRPr/>
            </a:pPr>
            <a:endParaRPr lang="fa-IR" dirty="0" smtClean="0">
              <a:solidFill>
                <a:schemeClr val="tx1"/>
              </a:solidFill>
            </a:endParaRPr>
          </a:p>
          <a:p>
            <a:pPr marL="514350" indent="-514350" algn="r" eaLnBrk="1" fontAlgn="auto" hangingPunct="1">
              <a:spcAft>
                <a:spcPts val="0"/>
              </a:spcAft>
              <a:defRPr/>
            </a:pPr>
            <a:endParaRPr lang="fa-IR" dirty="0" smtClean="0">
              <a:solidFill>
                <a:schemeClr val="tx1"/>
              </a:solidFill>
            </a:endParaRPr>
          </a:p>
          <a:p>
            <a:pPr marL="514350" indent="-514350" algn="r" eaLnBrk="1" fontAlgn="auto" hangingPunct="1">
              <a:spcAft>
                <a:spcPts val="0"/>
              </a:spcAft>
              <a:defRPr/>
            </a:pPr>
            <a:endParaRPr lang="fa-IR" dirty="0" smtClean="0">
              <a:solidFill>
                <a:schemeClr val="tx1"/>
              </a:solidFill>
            </a:endParaRPr>
          </a:p>
          <a:p>
            <a:pPr algn="r" eaLnBrk="1" fontAlgn="auto" hangingPunct="1">
              <a:spcAft>
                <a:spcPts val="0"/>
              </a:spcAft>
              <a:defRPr/>
            </a:pPr>
            <a:endParaRPr lang="en-US" dirty="0">
              <a:solidFill>
                <a:schemeClr val="tx1"/>
              </a:solidFill>
            </a:endParaRPr>
          </a:p>
        </p:txBody>
      </p:sp>
      <p:graphicFrame>
        <p:nvGraphicFramePr>
          <p:cNvPr id="14" name="Object 11">
            <a:hlinkClick r:id="rId4" action="ppaction://program"/>
          </p:cNvPr>
          <p:cNvGraphicFramePr>
            <a:graphicFrameLocks noChangeAspect="1"/>
          </p:cNvGraphicFramePr>
          <p:nvPr/>
        </p:nvGraphicFramePr>
        <p:xfrm>
          <a:off x="838200" y="2209800"/>
          <a:ext cx="750888" cy="1062038"/>
        </p:xfrm>
        <a:graphic>
          <a:graphicData uri="http://schemas.openxmlformats.org/presentationml/2006/ole">
            <mc:AlternateContent xmlns:mc="http://schemas.openxmlformats.org/markup-compatibility/2006">
              <mc:Choice xmlns:v="urn:schemas-microsoft-com:vml" Requires="v">
                <p:oleObj spid="_x0000_s9228" name="Acrobat Document" r:id="rId5" imgW="5355000" imgH="7578000" progId="AcroExch.Document.7">
                  <p:embed/>
                </p:oleObj>
              </mc:Choice>
              <mc:Fallback>
                <p:oleObj name="Acrobat Document" r:id="rId5" imgW="5355000" imgH="7578000" progId="AcroExch.Document.7">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2209800"/>
                        <a:ext cx="750888" cy="1062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20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20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20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20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b="1" dirty="0" smtClean="0">
                <a:solidFill>
                  <a:schemeClr val="tx1"/>
                </a:solidFill>
                <a:ea typeface="B Mahsa"/>
                <a:cs typeface="B Zar" panose="00000400000000000000" pitchFamily="2" charset="-78"/>
              </a:rPr>
              <a:t>لوله های چدنی: </a:t>
            </a:r>
            <a:r>
              <a:rPr lang="fa-IR" dirty="0" smtClean="0">
                <a:solidFill>
                  <a:schemeClr val="tx1"/>
                </a:solidFill>
                <a:ea typeface="B Mahsa"/>
                <a:cs typeface="B Zar" panose="00000400000000000000" pitchFamily="2" charset="-78"/>
              </a:rPr>
              <a:t>مورد استفاده در فاضلاب و آب باران</a:t>
            </a:r>
          </a:p>
          <a:p>
            <a:r>
              <a:rPr lang="fa-IR" b="1" dirty="0" smtClean="0">
                <a:solidFill>
                  <a:schemeClr val="tx1"/>
                </a:solidFill>
                <a:ea typeface="B Mahsa"/>
                <a:cs typeface="B Zar" panose="00000400000000000000" pitchFamily="2" charset="-78"/>
              </a:rPr>
              <a:t>لوله های سیمانی: </a:t>
            </a:r>
            <a:r>
              <a:rPr lang="fa-IR" dirty="0" smtClean="0">
                <a:solidFill>
                  <a:schemeClr val="tx1"/>
                </a:solidFill>
                <a:ea typeface="B Mahsa"/>
                <a:cs typeface="B Zar" panose="00000400000000000000" pitchFamily="2" charset="-78"/>
              </a:rPr>
              <a:t>مورد استفاده در دودکش و خطوط انتقال </a:t>
            </a:r>
          </a:p>
          <a:p>
            <a:r>
              <a:rPr lang="fa-IR" dirty="0" smtClean="0">
                <a:solidFill>
                  <a:schemeClr val="tx1"/>
                </a:solidFill>
                <a:ea typeface="B Mahsa"/>
                <a:cs typeface="B Zar" panose="00000400000000000000" pitchFamily="2" charset="-78"/>
              </a:rPr>
              <a:t>آب. از این لوله ها کمتر استفاده می شود.</a:t>
            </a:r>
          </a:p>
          <a:p>
            <a:r>
              <a:rPr lang="fa-IR" b="1" dirty="0" smtClean="0">
                <a:solidFill>
                  <a:schemeClr val="tx1"/>
                </a:solidFill>
                <a:ea typeface="B Mahsa"/>
                <a:cs typeface="B Zar" panose="00000400000000000000" pitchFamily="2" charset="-78"/>
              </a:rPr>
              <a:t>لوله های پلی پروپیلن:</a:t>
            </a:r>
            <a:r>
              <a:rPr lang="fa-IR" dirty="0" smtClean="0">
                <a:solidFill>
                  <a:schemeClr val="tx1"/>
                </a:solidFill>
                <a:ea typeface="B Mahsa"/>
                <a:cs typeface="B Zar" panose="00000400000000000000" pitchFamily="2" charset="-78"/>
              </a:rPr>
              <a:t> مورد استفاده در آب سرد ساختمانها</a:t>
            </a:r>
            <a:endParaRPr lang="fa-IR" b="1" dirty="0" smtClean="0">
              <a:solidFill>
                <a:schemeClr val="tx1"/>
              </a:solidFill>
              <a:ea typeface="B Mahsa"/>
              <a:cs typeface="B Zar" panose="00000400000000000000" pitchFamily="2" charset="-78"/>
            </a:endParaRPr>
          </a:p>
          <a:p>
            <a:r>
              <a:rPr lang="fa-IR" b="1" dirty="0" smtClean="0">
                <a:solidFill>
                  <a:schemeClr val="tx1"/>
                </a:solidFill>
                <a:ea typeface="B Mahsa"/>
                <a:cs typeface="B Zar" panose="00000400000000000000" pitchFamily="2" charset="-78"/>
              </a:rPr>
              <a:t>لوله های پلی اتیلن: </a:t>
            </a:r>
            <a:r>
              <a:rPr lang="fa-IR" dirty="0" smtClean="0">
                <a:solidFill>
                  <a:schemeClr val="tx1"/>
                </a:solidFill>
                <a:ea typeface="B Mahsa"/>
                <a:cs typeface="B Zar" panose="00000400000000000000" pitchFamily="2" charset="-78"/>
              </a:rPr>
              <a:t>مورد استفاده در انتقال آب، گاز و فاضلاب</a:t>
            </a:r>
          </a:p>
          <a:p>
            <a:r>
              <a:rPr lang="fa-IR" b="1" dirty="0" smtClean="0">
                <a:solidFill>
                  <a:schemeClr val="tx1"/>
                </a:solidFill>
                <a:ea typeface="B Mahsa"/>
                <a:cs typeface="B Zar" panose="00000400000000000000" pitchFamily="2" charset="-78"/>
              </a:rPr>
              <a:t>لوله های پنج لایه: </a:t>
            </a:r>
            <a:r>
              <a:rPr lang="fa-IR" dirty="0" smtClean="0">
                <a:solidFill>
                  <a:schemeClr val="tx1"/>
                </a:solidFill>
                <a:ea typeface="B Mahsa"/>
                <a:cs typeface="B Zar" panose="00000400000000000000" pitchFamily="2" charset="-78"/>
              </a:rPr>
              <a:t>مورد استفاده در آب سرد و گرم </a:t>
            </a:r>
          </a:p>
          <a:p>
            <a:endParaRPr lang="fa-IR" dirty="0" smtClean="0">
              <a:solidFill>
                <a:schemeClr val="tx1"/>
              </a:solidFill>
              <a:ea typeface="B Mahsa"/>
              <a:cs typeface="B Mahsa"/>
            </a:endParaRPr>
          </a:p>
          <a:p>
            <a:endParaRPr lang="fa-IR"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428604"/>
            <a:ext cx="7531200" cy="685784"/>
          </a:xfrm>
        </p:spPr>
        <p:txBody>
          <a:bodyPr>
            <a:normAutofit/>
          </a:bodyPr>
          <a:lstStyle/>
          <a:p>
            <a:pPr algn="ctr"/>
            <a:r>
              <a:rPr lang="fa-IR" sz="2400" b="1" i="1" dirty="0" smtClean="0">
                <a:cs typeface="B Zar" panose="00000400000000000000" pitchFamily="2" charset="-78"/>
              </a:rPr>
              <a:t>اندازه و استانداردهای لوله در سرویس های بهداشتی: </a:t>
            </a:r>
            <a:endParaRPr lang="fa-IR" sz="2400" dirty="0">
              <a:cs typeface="B Zar" panose="00000400000000000000" pitchFamily="2" charset="-78"/>
            </a:endParaRPr>
          </a:p>
        </p:txBody>
      </p:sp>
      <p:pic>
        <p:nvPicPr>
          <p:cNvPr id="4" name="Picture 2"/>
          <p:cNvPicPr>
            <a:picLocks noGrp="1" noChangeAspect="1" noChangeArrowheads="1"/>
          </p:cNvPicPr>
          <p:nvPr>
            <p:ph idx="1"/>
          </p:nvPr>
        </p:nvPicPr>
        <p:blipFill>
          <a:blip r:embed="rId2"/>
          <a:srcRect/>
          <a:stretch>
            <a:fillRect/>
          </a:stretch>
        </p:blipFill>
        <p:spPr bwMode="auto">
          <a:xfrm>
            <a:off x="214282" y="1357298"/>
            <a:ext cx="2518023" cy="52741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2"/>
          <p:cNvPicPr>
            <a:picLocks noChangeAspect="1" noChangeArrowheads="1"/>
          </p:cNvPicPr>
          <p:nvPr/>
        </p:nvPicPr>
        <p:blipFill>
          <a:blip r:embed="rId3"/>
          <a:srcRect/>
          <a:stretch>
            <a:fillRect/>
          </a:stretch>
        </p:blipFill>
        <p:spPr bwMode="auto">
          <a:xfrm>
            <a:off x="3000364" y="1428736"/>
            <a:ext cx="2795599" cy="5204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3"/>
          <p:cNvPicPr>
            <a:picLocks noChangeAspect="1" noChangeArrowheads="1"/>
          </p:cNvPicPr>
          <p:nvPr/>
        </p:nvPicPr>
        <p:blipFill>
          <a:blip r:embed="rId4"/>
          <a:srcRect/>
          <a:stretch>
            <a:fillRect/>
          </a:stretch>
        </p:blipFill>
        <p:spPr bwMode="auto">
          <a:xfrm>
            <a:off x="6000760" y="1500174"/>
            <a:ext cx="2928958" cy="5143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64" y="457200"/>
            <a:ext cx="2419336" cy="828660"/>
          </a:xfrm>
        </p:spPr>
        <p:txBody>
          <a:bodyPr/>
          <a:lstStyle/>
          <a:p>
            <a:r>
              <a:rPr lang="fa-IR" dirty="0" smtClean="0"/>
              <a:t>کولر گازی </a:t>
            </a:r>
            <a:endParaRPr lang="fa-IR" dirty="0"/>
          </a:p>
        </p:txBody>
      </p:sp>
      <p:sp>
        <p:nvSpPr>
          <p:cNvPr id="3" name="Content Placeholder 2"/>
          <p:cNvSpPr>
            <a:spLocks noGrp="1"/>
          </p:cNvSpPr>
          <p:nvPr>
            <p:ph idx="1"/>
          </p:nvPr>
        </p:nvSpPr>
        <p:spPr/>
        <p:txBody>
          <a:bodyPr>
            <a:normAutofit/>
          </a:bodyPr>
          <a:lstStyle/>
          <a:p>
            <a:r>
              <a:rPr lang="fa-IR" sz="2400" b="1" dirty="0" smtClean="0"/>
              <a:t>ساختمان كولرھاي گازي :</a:t>
            </a:r>
          </a:p>
          <a:p>
            <a:r>
              <a:rPr lang="fa-IR" sz="2400" dirty="0" smtClean="0"/>
              <a:t>ساختمان كولرھاي گازي را دو قسمت عمده زير تشكیل مي دھد :</a:t>
            </a:r>
          </a:p>
          <a:p>
            <a:r>
              <a:rPr lang="fa-IR" sz="2400" dirty="0" smtClean="0"/>
              <a:t>١- قسمتھاي الكتريكي</a:t>
            </a:r>
          </a:p>
          <a:p>
            <a:r>
              <a:rPr lang="fa-IR" sz="2400" dirty="0" smtClean="0"/>
              <a:t>٢- قسمتھاي مكانیكي</a:t>
            </a:r>
            <a:endParaRPr lang="fa-IR" sz="2400"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fa-IR" sz="3200" smtClean="0">
                <a:cs typeface="B Titr" pitchFamily="2" charset="-78"/>
              </a:rPr>
              <a:t>انواع سیستم های تهویه مطبوع </a:t>
            </a:r>
            <a:endParaRPr lang="fa-IR" smtClean="0"/>
          </a:p>
        </p:txBody>
      </p:sp>
      <p:grpSp>
        <p:nvGrpSpPr>
          <p:cNvPr id="2" name="Group 88"/>
          <p:cNvGrpSpPr>
            <a:grpSpLocks/>
          </p:cNvGrpSpPr>
          <p:nvPr/>
        </p:nvGrpSpPr>
        <p:grpSpPr bwMode="auto">
          <a:xfrm>
            <a:off x="1509713" y="1081088"/>
            <a:ext cx="6000750" cy="739775"/>
            <a:chOff x="1728" y="1680"/>
            <a:chExt cx="4571" cy="653"/>
          </a:xfrm>
        </p:grpSpPr>
        <p:sp>
          <p:nvSpPr>
            <p:cNvPr id="10" name="AutoShape 62"/>
            <p:cNvSpPr>
              <a:spLocks noChangeArrowheads="1"/>
            </p:cNvSpPr>
            <p:nvPr/>
          </p:nvSpPr>
          <p:spPr bwMode="gray">
            <a:xfrm>
              <a:off x="2096" y="1794"/>
              <a:ext cx="4195" cy="436"/>
            </a:xfrm>
            <a:prstGeom prst="roundRect">
              <a:avLst>
                <a:gd name="adj" fmla="val 16667"/>
              </a:avLst>
            </a:prstGeom>
            <a:solidFill>
              <a:srgbClr val="FF9933"/>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lgn="ctr" rtl="1">
                <a:defRPr/>
              </a:pPr>
              <a:r>
                <a:rPr lang="fa-IR" dirty="0">
                  <a:latin typeface="Arial" charset="0"/>
                  <a:cs typeface="B Titr" pitchFamily="2" charset="-78"/>
                </a:rPr>
                <a:t>سیستم های انبساط مستقیم</a:t>
              </a:r>
              <a:r>
                <a:rPr lang="en-US" dirty="0">
                  <a:latin typeface="Arial" charset="0"/>
                  <a:cs typeface="B Titr" pitchFamily="2" charset="-78"/>
                </a:rPr>
                <a:t>DX coil systems  </a:t>
              </a:r>
            </a:p>
          </p:txBody>
        </p:sp>
        <p:sp>
          <p:nvSpPr>
            <p:cNvPr id="11" name="AutoShape 63"/>
            <p:cNvSpPr>
              <a:spLocks noChangeArrowheads="1"/>
            </p:cNvSpPr>
            <p:nvPr/>
          </p:nvSpPr>
          <p:spPr bwMode="gray">
            <a:xfrm>
              <a:off x="1728" y="1680"/>
              <a:ext cx="661" cy="653"/>
            </a:xfrm>
            <a:prstGeom prst="diamond">
              <a:avLst/>
            </a:prstGeom>
            <a:solidFill>
              <a:srgbClr val="FF9933"/>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lgn="ctr">
                <a:defRPr/>
              </a:pPr>
              <a:r>
                <a:rPr lang="en-US"/>
                <a:t>4</a:t>
              </a:r>
            </a:p>
          </p:txBody>
        </p:sp>
        <p:sp>
          <p:nvSpPr>
            <p:cNvPr id="9224" name="Text Box 64"/>
            <p:cNvSpPr txBox="1">
              <a:spLocks noChangeArrowheads="1"/>
            </p:cNvSpPr>
            <p:nvPr/>
          </p:nvSpPr>
          <p:spPr bwMode="gray">
            <a:xfrm>
              <a:off x="2316" y="1846"/>
              <a:ext cx="3983" cy="278"/>
            </a:xfrm>
            <a:prstGeom prst="rect">
              <a:avLst/>
            </a:prstGeom>
            <a:noFill/>
            <a:ln w="9525" algn="ctr">
              <a:noFill/>
              <a:miter lim="800000"/>
              <a:headEnd/>
              <a:tailEnd/>
            </a:ln>
          </p:spPr>
          <p:txBody>
            <a:bodyPr lIns="68415" tIns="34208" rIns="68415" bIns="34208">
              <a:spAutoFit/>
            </a:bodyPr>
            <a:lstStyle/>
            <a:p>
              <a:pPr algn="ctr" defTabSz="684213" eaLnBrk="0" hangingPunct="0"/>
              <a:endParaRPr lang="fa-IR" sz="1600" b="1">
                <a:latin typeface="Times New Roman" pitchFamily="18" charset="0"/>
                <a:cs typeface="B Zar" pitchFamily="2" charset="-78"/>
              </a:endParaRPr>
            </a:p>
          </p:txBody>
        </p:sp>
        <p:sp>
          <p:nvSpPr>
            <p:cNvPr id="9225" name="Text Box 65"/>
            <p:cNvSpPr txBox="1">
              <a:spLocks noChangeArrowheads="1"/>
            </p:cNvSpPr>
            <p:nvPr/>
          </p:nvSpPr>
          <p:spPr bwMode="gray">
            <a:xfrm>
              <a:off x="1826" y="1824"/>
              <a:ext cx="105" cy="387"/>
            </a:xfrm>
            <a:prstGeom prst="rect">
              <a:avLst/>
            </a:prstGeom>
            <a:noFill/>
            <a:ln w="9525" algn="ctr">
              <a:noFill/>
              <a:miter lim="800000"/>
              <a:headEnd/>
              <a:tailEnd/>
            </a:ln>
          </p:spPr>
          <p:txBody>
            <a:bodyPr wrap="none" lIns="68415" tIns="34208" rIns="68415" bIns="34208">
              <a:spAutoFit/>
            </a:bodyPr>
            <a:lstStyle/>
            <a:p>
              <a:pPr algn="ctr" defTabSz="684213" eaLnBrk="0" hangingPunct="0"/>
              <a:endParaRPr lang="fa-IR" sz="2400"/>
            </a:p>
          </p:txBody>
        </p:sp>
      </p:grpSp>
      <p:pic>
        <p:nvPicPr>
          <p:cNvPr id="9220" name="Picture 9" descr="koolergazi_400"/>
          <p:cNvPicPr>
            <a:picLocks noChangeAspect="1" noChangeArrowheads="1"/>
          </p:cNvPicPr>
          <p:nvPr/>
        </p:nvPicPr>
        <p:blipFill>
          <a:blip r:embed="rId2" cstate="print"/>
          <a:srcRect/>
          <a:stretch>
            <a:fillRect/>
          </a:stretch>
        </p:blipFill>
        <p:spPr bwMode="auto">
          <a:xfrm>
            <a:off x="1476375" y="2636838"/>
            <a:ext cx="4641850" cy="3109912"/>
          </a:xfrm>
          <a:prstGeom prst="rect">
            <a:avLst/>
          </a:prstGeom>
          <a:noFill/>
          <a:ln w="9525">
            <a:noFill/>
            <a:miter lim="800000"/>
            <a:headEnd/>
            <a:tailEnd/>
          </a:ln>
        </p:spPr>
      </p:pic>
      <p:sp>
        <p:nvSpPr>
          <p:cNvPr id="14" name="TextBox 13"/>
          <p:cNvSpPr txBox="1"/>
          <p:nvPr/>
        </p:nvSpPr>
        <p:spPr>
          <a:xfrm>
            <a:off x="7000875" y="2143125"/>
            <a:ext cx="1643063" cy="390525"/>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rtl="1">
              <a:defRPr/>
            </a:pPr>
            <a:r>
              <a:rPr lang="fa-IR">
                <a:solidFill>
                  <a:srgbClr val="FFFFFF"/>
                </a:solidFill>
                <a:cs typeface="B Titr" pitchFamily="2" charset="-78"/>
              </a:rPr>
              <a:t>كولر گازي</a:t>
            </a:r>
            <a:endParaRPr lang="en-US">
              <a:solidFill>
                <a:srgbClr val="FFFFFF"/>
              </a:solidFill>
              <a:cs typeface="B Titr" pitchFamily="2" charset="-78"/>
            </a:endParaRPr>
          </a:p>
        </p:txBody>
      </p:sp>
    </p:spTree>
  </p:cSld>
  <p:clrMapOvr>
    <a:masterClrMapping/>
  </p:clrMapOvr>
  <p:transition spd="slow">
    <p:random/>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332656"/>
            <a:ext cx="7134244" cy="900098"/>
          </a:xfrm>
        </p:spPr>
        <p:txBody>
          <a:bodyPr>
            <a:normAutofit/>
          </a:bodyPr>
          <a:lstStyle/>
          <a:p>
            <a:pPr algn="ctr"/>
            <a:r>
              <a:rPr lang="fa-IR" sz="2800" b="1" dirty="0" smtClean="0">
                <a:cs typeface="B Zar" panose="00000400000000000000" pitchFamily="2" charset="-78"/>
              </a:rPr>
              <a:t>قسمتھاي الكتريكي كولرھاي گازي عبارتند از:</a:t>
            </a:r>
            <a:endParaRPr lang="fa-IR" sz="2800" dirty="0">
              <a:cs typeface="B Zar" panose="00000400000000000000" pitchFamily="2" charset="-78"/>
            </a:endParaRPr>
          </a:p>
        </p:txBody>
      </p:sp>
      <p:sp>
        <p:nvSpPr>
          <p:cNvPr id="3" name="Content Placeholder 2"/>
          <p:cNvSpPr>
            <a:spLocks noGrp="1"/>
          </p:cNvSpPr>
          <p:nvPr>
            <p:ph idx="1"/>
          </p:nvPr>
        </p:nvSpPr>
        <p:spPr>
          <a:xfrm>
            <a:off x="304800" y="1071546"/>
            <a:ext cx="8686800" cy="5008579"/>
          </a:xfrm>
        </p:spPr>
        <p:txBody>
          <a:bodyPr>
            <a:normAutofit fontScale="85000" lnSpcReduction="10000"/>
          </a:bodyPr>
          <a:lstStyle/>
          <a:p>
            <a:endParaRPr lang="fa-IR" dirty="0" smtClean="0"/>
          </a:p>
          <a:p>
            <a:endParaRPr lang="fa-IR" dirty="0" smtClean="0"/>
          </a:p>
          <a:p>
            <a:r>
              <a:rPr lang="fa-IR" dirty="0" smtClean="0">
                <a:cs typeface="B Zar" panose="00000400000000000000" pitchFamily="2" charset="-78"/>
              </a:rPr>
              <a:t>١- سیمھاي رابط</a:t>
            </a:r>
          </a:p>
          <a:p>
            <a:r>
              <a:rPr lang="fa-IR" dirty="0" smtClean="0">
                <a:cs typeface="B Zar" panose="00000400000000000000" pitchFamily="2" charset="-78"/>
              </a:rPr>
              <a:t>٢- موتور الكتريكي (كمپرسور)</a:t>
            </a:r>
          </a:p>
          <a:p>
            <a:r>
              <a:rPr lang="fa-IR" dirty="0" smtClean="0">
                <a:cs typeface="B Zar" panose="00000400000000000000" pitchFamily="2" charset="-78"/>
              </a:rPr>
              <a:t>٣- خازن يا كاپاسیتور</a:t>
            </a:r>
          </a:p>
          <a:p>
            <a:r>
              <a:rPr lang="fa-IR" dirty="0" smtClean="0">
                <a:cs typeface="B Zar" panose="00000400000000000000" pitchFamily="2" charset="-78"/>
              </a:rPr>
              <a:t>٤- اورلود يا فیوز حرارتي اتوماتیك</a:t>
            </a:r>
          </a:p>
          <a:p>
            <a:r>
              <a:rPr lang="fa-IR" dirty="0" smtClean="0">
                <a:cs typeface="B Zar" panose="00000400000000000000" pitchFamily="2" charset="-78"/>
              </a:rPr>
              <a:t>٥- ترموستات</a:t>
            </a:r>
          </a:p>
          <a:p>
            <a:r>
              <a:rPr lang="fa-IR" dirty="0" smtClean="0">
                <a:cs typeface="B Zar" panose="00000400000000000000" pitchFamily="2" charset="-78"/>
              </a:rPr>
              <a:t>٦- كلید چند وضعیتي يا سلكتور</a:t>
            </a:r>
          </a:p>
          <a:p>
            <a:r>
              <a:rPr lang="fa-IR" dirty="0" smtClean="0">
                <a:cs typeface="B Zar" panose="00000400000000000000" pitchFamily="2" charset="-78"/>
              </a:rPr>
              <a:t>٧- الكتروموتور پروانه ھا (موتورفن)</a:t>
            </a:r>
          </a:p>
          <a:p>
            <a:r>
              <a:rPr lang="fa-IR" dirty="0" smtClean="0">
                <a:cs typeface="B Zar" panose="00000400000000000000" pitchFamily="2" charset="-78"/>
              </a:rPr>
              <a:t>٨- كلید قطع و وصل جريان برق</a:t>
            </a:r>
          </a:p>
          <a:p>
            <a:r>
              <a:rPr lang="fa-IR" dirty="0" smtClean="0">
                <a:cs typeface="B Zar" panose="00000400000000000000" pitchFamily="2" charset="-78"/>
              </a:rPr>
              <a:t>٩- تابلوي برق</a:t>
            </a:r>
            <a:endParaRPr lang="fa-IR"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0207-BigPic.jpg"/>
          <p:cNvPicPr>
            <a:picLocks noGrp="1" noChangeAspect="1"/>
          </p:cNvPicPr>
          <p:nvPr>
            <p:ph idx="1"/>
          </p:nvPr>
        </p:nvPicPr>
        <p:blipFill>
          <a:blip r:embed="rId2" cstate="print"/>
          <a:stretch>
            <a:fillRect/>
          </a:stretch>
        </p:blipFill>
        <p:spPr>
          <a:xfrm>
            <a:off x="2000232" y="214290"/>
            <a:ext cx="4786346" cy="6222250"/>
          </a:xfrm>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88640"/>
            <a:ext cx="6491302" cy="900098"/>
          </a:xfrm>
        </p:spPr>
        <p:txBody>
          <a:bodyPr>
            <a:normAutofit/>
          </a:bodyPr>
          <a:lstStyle/>
          <a:p>
            <a:r>
              <a:rPr lang="fa-IR" b="1" dirty="0" smtClean="0">
                <a:cs typeface="B Zar" panose="00000400000000000000" pitchFamily="2" charset="-78"/>
              </a:rPr>
              <a:t>سیمھاي رابط كولرھاي گازي :</a:t>
            </a:r>
            <a:endParaRPr lang="fa-IR" dirty="0">
              <a:cs typeface="B Zar" panose="00000400000000000000" pitchFamily="2" charset="-78"/>
            </a:endParaRPr>
          </a:p>
        </p:txBody>
      </p:sp>
      <p:sp>
        <p:nvSpPr>
          <p:cNvPr id="3" name="Content Placeholder 2"/>
          <p:cNvSpPr>
            <a:spLocks noGrp="1"/>
          </p:cNvSpPr>
          <p:nvPr>
            <p:ph idx="1"/>
          </p:nvPr>
        </p:nvSpPr>
        <p:spPr/>
        <p:txBody>
          <a:bodyPr/>
          <a:lstStyle/>
          <a:p>
            <a:r>
              <a:rPr lang="fa-IR" dirty="0" smtClean="0">
                <a:cs typeface="B Zar" panose="00000400000000000000" pitchFamily="2" charset="-78"/>
              </a:rPr>
              <a:t>رسانیدن انرژي الكتريكي به محلھاي مصرف، كه عمدتاً موتور الكتريكي (كمپرسور) و</a:t>
            </a:r>
          </a:p>
          <a:p>
            <a:r>
              <a:rPr lang="fa-IR" dirty="0" smtClean="0">
                <a:cs typeface="B Zar" panose="00000400000000000000" pitchFamily="2" charset="-78"/>
              </a:rPr>
              <a:t>الكتروموتور پروانه است، به عھده سیمھاي رابط مي باشد.</a:t>
            </a:r>
            <a:endParaRPr lang="fa-IR"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60648"/>
            <a:ext cx="6705616" cy="900098"/>
          </a:xfrm>
        </p:spPr>
        <p:txBody>
          <a:bodyPr>
            <a:normAutofit/>
          </a:bodyPr>
          <a:lstStyle/>
          <a:p>
            <a:pPr algn="ctr"/>
            <a:r>
              <a:rPr lang="fa-IR" sz="2800" b="1" dirty="0" smtClean="0">
                <a:cs typeface="B Zar" panose="00000400000000000000" pitchFamily="2" charset="-78"/>
              </a:rPr>
              <a:t>موتور الكتريكي (كمپرسور) :</a:t>
            </a:r>
            <a:endParaRPr lang="fa-IR" sz="2800" dirty="0">
              <a:cs typeface="B Zar" panose="00000400000000000000" pitchFamily="2" charset="-78"/>
            </a:endParaRPr>
          </a:p>
        </p:txBody>
      </p:sp>
      <p:sp>
        <p:nvSpPr>
          <p:cNvPr id="3" name="Content Placeholder 2"/>
          <p:cNvSpPr>
            <a:spLocks noGrp="1"/>
          </p:cNvSpPr>
          <p:nvPr>
            <p:ph idx="1"/>
          </p:nvPr>
        </p:nvSpPr>
        <p:spPr/>
        <p:txBody>
          <a:bodyPr/>
          <a:lstStyle/>
          <a:p>
            <a:r>
              <a:rPr lang="fa-IR" dirty="0" smtClean="0">
                <a:cs typeface="B Zar" panose="00000400000000000000" pitchFamily="2" charset="-78"/>
              </a:rPr>
              <a:t>موتور الكتريكي كولرھاي گازي، معمولاً با كمپرسور در يك پوسته آھني قرار داشته و داراي</a:t>
            </a:r>
          </a:p>
          <a:p>
            <a:r>
              <a:rPr lang="fa-IR" dirty="0" smtClean="0">
                <a:cs typeface="B Zar" panose="00000400000000000000" pitchFamily="2" charset="-78"/>
              </a:rPr>
              <a:t>قدرت زيادي مي باشد.</a:t>
            </a:r>
          </a:p>
          <a:p>
            <a:r>
              <a:rPr lang="fa-IR" dirty="0" smtClean="0">
                <a:cs typeface="B Zar" panose="00000400000000000000" pitchFamily="2" charset="-78"/>
              </a:rPr>
              <a:t>اين موتورھا نیز سیم پیچھاي اصلي و راه انداز(راه انداز و كمكي) دارند كه مشتركاً در ھسته</a:t>
            </a:r>
          </a:p>
          <a:p>
            <a:r>
              <a:rPr lang="fa-IR" dirty="0" smtClean="0">
                <a:cs typeface="B Zar" panose="00000400000000000000" pitchFamily="2" charset="-78"/>
              </a:rPr>
              <a:t>مخصوص قرار مي گیرند.</a:t>
            </a:r>
            <a:endParaRPr lang="fa-IR"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60648"/>
            <a:ext cx="5991236" cy="971536"/>
          </a:xfrm>
        </p:spPr>
        <p:txBody>
          <a:bodyPr>
            <a:normAutofit/>
          </a:bodyPr>
          <a:lstStyle/>
          <a:p>
            <a:pPr algn="ctr"/>
            <a:r>
              <a:rPr lang="fa-IR" sz="3200" b="1" dirty="0" smtClean="0">
                <a:cs typeface="B Zar" panose="00000400000000000000" pitchFamily="2" charset="-78"/>
              </a:rPr>
              <a:t>خازن يا كاپاسیتور:</a:t>
            </a:r>
            <a:endParaRPr lang="fa-IR" sz="3200" dirty="0">
              <a:cs typeface="B Zar" panose="00000400000000000000" pitchFamily="2" charset="-78"/>
            </a:endParaRPr>
          </a:p>
        </p:txBody>
      </p:sp>
      <p:sp>
        <p:nvSpPr>
          <p:cNvPr id="3" name="Content Placeholder 2"/>
          <p:cNvSpPr>
            <a:spLocks noGrp="1"/>
          </p:cNvSpPr>
          <p:nvPr>
            <p:ph idx="1"/>
          </p:nvPr>
        </p:nvSpPr>
        <p:spPr/>
        <p:txBody>
          <a:bodyPr/>
          <a:lstStyle/>
          <a:p>
            <a:r>
              <a:rPr lang="fa-IR" dirty="0" smtClean="0">
                <a:cs typeface="B Zar" panose="00000400000000000000" pitchFamily="2" charset="-78"/>
              </a:rPr>
              <a:t>در كولرھاي گازي معمولاً از دو خازن (دوبل خازن) كه در يك محفظه قرار دارند استفاده مي</a:t>
            </a:r>
          </a:p>
          <a:p>
            <a:r>
              <a:rPr lang="fa-IR" dirty="0" smtClean="0">
                <a:cs typeface="B Zar" panose="00000400000000000000" pitchFamily="2" charset="-78"/>
              </a:rPr>
              <a:t>كنند. ھدف از بكار گیري خازنھا عمدتاً افزايش گشتاور در مرحله راه اندازي مي باشد.</a:t>
            </a:r>
            <a:endParaRPr lang="fa-IR"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457200"/>
            <a:ext cx="7634310" cy="1042974"/>
          </a:xfrm>
        </p:spPr>
        <p:txBody>
          <a:bodyPr>
            <a:normAutofit/>
          </a:bodyPr>
          <a:lstStyle/>
          <a:p>
            <a:r>
              <a:rPr lang="fa-IR" b="1" dirty="0" smtClean="0">
                <a:cs typeface="B Zar" panose="00000400000000000000" pitchFamily="2" charset="-78"/>
              </a:rPr>
              <a:t>اورلود يا فیوز حرارتي اتوماتیك :</a:t>
            </a:r>
            <a:endParaRPr lang="fa-IR" dirty="0">
              <a:cs typeface="B Zar" panose="00000400000000000000" pitchFamily="2" charset="-78"/>
            </a:endParaRPr>
          </a:p>
        </p:txBody>
      </p:sp>
      <p:sp>
        <p:nvSpPr>
          <p:cNvPr id="3" name="Content Placeholder 2"/>
          <p:cNvSpPr>
            <a:spLocks noGrp="1"/>
          </p:cNvSpPr>
          <p:nvPr>
            <p:ph idx="1"/>
          </p:nvPr>
        </p:nvSpPr>
        <p:spPr/>
        <p:txBody>
          <a:bodyPr/>
          <a:lstStyle/>
          <a:p>
            <a:r>
              <a:rPr lang="fa-IR" dirty="0" smtClean="0">
                <a:cs typeface="B Zar" panose="00000400000000000000" pitchFamily="2" charset="-78"/>
              </a:rPr>
              <a:t>براي حفاظت موتور در مقابل نوسانات برق و ساير پیشامدھاي ناخواسته الكتريكي از</a:t>
            </a:r>
          </a:p>
          <a:p>
            <a:r>
              <a:rPr lang="fa-IR" dirty="0" smtClean="0">
                <a:cs typeface="B Zar" panose="00000400000000000000" pitchFamily="2" charset="-78"/>
              </a:rPr>
              <a:t>فیوزھاي اتوماتیك حرارتي استفاده مي نمايند.</a:t>
            </a:r>
          </a:p>
          <a:p>
            <a:r>
              <a:rPr lang="fa-IR" dirty="0" smtClean="0">
                <a:cs typeface="B Zar" panose="00000400000000000000" pitchFamily="2" charset="-78"/>
              </a:rPr>
              <a:t>اين فیوز گاھي در خارج از پوسته آھني موتور و كمپرسور، و گاھي در داخل آن قرار مي گیرد.</a:t>
            </a:r>
            <a:endParaRPr lang="fa-IR"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60648"/>
            <a:ext cx="7062806" cy="900098"/>
          </a:xfrm>
        </p:spPr>
        <p:txBody>
          <a:bodyPr>
            <a:normAutofit/>
          </a:bodyPr>
          <a:lstStyle/>
          <a:p>
            <a:pPr algn="ctr"/>
            <a:r>
              <a:rPr lang="fa-IR" sz="4000" b="1" dirty="0" smtClean="0">
                <a:cs typeface="B Zar" panose="00000400000000000000" pitchFamily="2" charset="-78"/>
              </a:rPr>
              <a:t>ترموستات كولرھاي گازي :</a:t>
            </a:r>
            <a:endParaRPr lang="fa-IR" sz="4000" dirty="0">
              <a:cs typeface="B Zar" panose="00000400000000000000" pitchFamily="2" charset="-78"/>
            </a:endParaRPr>
          </a:p>
        </p:txBody>
      </p:sp>
      <p:sp>
        <p:nvSpPr>
          <p:cNvPr id="3" name="Content Placeholder 2"/>
          <p:cNvSpPr>
            <a:spLocks noGrp="1"/>
          </p:cNvSpPr>
          <p:nvPr>
            <p:ph idx="1"/>
          </p:nvPr>
        </p:nvSpPr>
        <p:spPr/>
        <p:txBody>
          <a:bodyPr/>
          <a:lstStyle/>
          <a:p>
            <a:r>
              <a:rPr lang="fa-IR" dirty="0" smtClean="0">
                <a:cs typeface="B Zar" panose="00000400000000000000" pitchFamily="2" charset="-78"/>
              </a:rPr>
              <a:t>ترموستات كولرھاي گازي، وسیله اي است كه براي تنظیم میزان سردي محیط مورد استفاده</a:t>
            </a:r>
          </a:p>
          <a:p>
            <a:r>
              <a:rPr lang="fa-IR" dirty="0" smtClean="0">
                <a:cs typeface="B Zar" panose="00000400000000000000" pitchFamily="2" charset="-78"/>
              </a:rPr>
              <a:t>قرار مي گیرد.</a:t>
            </a:r>
            <a:endParaRPr lang="fa-IR"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80" y="457200"/>
            <a:ext cx="7277120" cy="828660"/>
          </a:xfrm>
        </p:spPr>
        <p:txBody>
          <a:bodyPr>
            <a:normAutofit/>
          </a:bodyPr>
          <a:lstStyle/>
          <a:p>
            <a:pPr algn="ctr"/>
            <a:r>
              <a:rPr lang="fa-IR" sz="4000" b="1" dirty="0" smtClean="0">
                <a:cs typeface="B Zar" panose="00000400000000000000" pitchFamily="2" charset="-78"/>
              </a:rPr>
              <a:t>كلید چند وضعیتي يا سلكتور </a:t>
            </a:r>
            <a:r>
              <a:rPr lang="fa-IR" sz="3200" b="1" dirty="0" smtClean="0"/>
              <a:t>:</a:t>
            </a:r>
            <a:endParaRPr lang="fa-IR" sz="3200" dirty="0"/>
          </a:p>
        </p:txBody>
      </p:sp>
      <p:sp>
        <p:nvSpPr>
          <p:cNvPr id="3" name="Content Placeholder 2"/>
          <p:cNvSpPr>
            <a:spLocks noGrp="1"/>
          </p:cNvSpPr>
          <p:nvPr>
            <p:ph idx="1"/>
          </p:nvPr>
        </p:nvSpPr>
        <p:spPr/>
        <p:txBody>
          <a:bodyPr/>
          <a:lstStyle/>
          <a:p>
            <a:r>
              <a:rPr lang="fa-IR" dirty="0" smtClean="0">
                <a:cs typeface="B Zar" panose="00000400000000000000" pitchFamily="2" charset="-78"/>
              </a:rPr>
              <a:t>به كمك اين كلید مي توان ھريك از دورھاي كند و تند موتور پروانه ھا (فن) را به كار انداخت .</a:t>
            </a:r>
          </a:p>
          <a:p>
            <a:r>
              <a:rPr lang="fa-IR" dirty="0" smtClean="0">
                <a:cs typeface="B Zar" panose="00000400000000000000" pitchFamily="2" charset="-78"/>
              </a:rPr>
              <a:t>اين كلید داراي يك گیره مشترك و چند گیره قطع و وصل استكه ھر يك از آنھا به دورھاي</a:t>
            </a:r>
          </a:p>
          <a:p>
            <a:r>
              <a:rPr lang="fa-IR" dirty="0" smtClean="0">
                <a:cs typeface="B Zar" panose="00000400000000000000" pitchFamily="2" charset="-78"/>
              </a:rPr>
              <a:t>مختلف موتور پروانه ھا وصل مي شود.</a:t>
            </a:r>
            <a:endParaRPr lang="fa-IR"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54162"/>
            <a:ext cx="8686800" cy="5115198"/>
          </a:xfrm>
        </p:spPr>
        <p:txBody>
          <a:bodyPr/>
          <a:lstStyle/>
          <a:p>
            <a:r>
              <a:rPr lang="fa-IR" dirty="0" smtClean="0">
                <a:cs typeface="B Zar" panose="00000400000000000000" pitchFamily="2" charset="-78"/>
              </a:rPr>
              <a:t>١</a:t>
            </a:r>
            <a:r>
              <a:rPr lang="fa-IR" sz="2400" dirty="0" smtClean="0">
                <a:cs typeface="B Zar" panose="00000400000000000000" pitchFamily="2" charset="-78"/>
              </a:rPr>
              <a:t>- كمپرسور</a:t>
            </a:r>
          </a:p>
          <a:p>
            <a:r>
              <a:rPr lang="fa-IR" sz="2400" dirty="0" smtClean="0">
                <a:cs typeface="B Zar" panose="00000400000000000000" pitchFamily="2" charset="-78"/>
              </a:rPr>
              <a:t>٢- كندانسور يا رادياتور</a:t>
            </a:r>
            <a:endParaRPr lang="fa-IR" sz="2400" dirty="0">
              <a:cs typeface="B Zar" panose="00000400000000000000" pitchFamily="2" charset="-78"/>
            </a:endParaRPr>
          </a:p>
        </p:txBody>
      </p:sp>
      <p:sp>
        <p:nvSpPr>
          <p:cNvPr id="4" name="Title 3"/>
          <p:cNvSpPr>
            <a:spLocks noGrp="1"/>
          </p:cNvSpPr>
          <p:nvPr>
            <p:ph type="title"/>
          </p:nvPr>
        </p:nvSpPr>
        <p:spPr>
          <a:xfrm>
            <a:off x="971600" y="145273"/>
            <a:ext cx="7491434" cy="900098"/>
          </a:xfrm>
        </p:spPr>
        <p:txBody>
          <a:bodyPr>
            <a:normAutofit/>
          </a:bodyPr>
          <a:lstStyle/>
          <a:p>
            <a:pPr algn="ctr"/>
            <a:r>
              <a:rPr lang="fa-IR" b="1" dirty="0" smtClean="0">
                <a:cs typeface="B Zar" panose="00000400000000000000" pitchFamily="2" charset="-78"/>
              </a:rPr>
              <a:t>بخش مكانیكي كولرھاي گازي :</a:t>
            </a:r>
            <a:endParaRPr lang="fa-IR" dirty="0">
              <a:cs typeface="B Zar" panose="00000400000000000000" pitchFamily="2" charset="-78"/>
            </a:endParaRPr>
          </a:p>
        </p:txBody>
      </p:sp>
      <p:sp>
        <p:nvSpPr>
          <p:cNvPr id="5" name="Rectangle 4"/>
          <p:cNvSpPr/>
          <p:nvPr/>
        </p:nvSpPr>
        <p:spPr>
          <a:xfrm>
            <a:off x="4000496" y="2571744"/>
            <a:ext cx="4572000" cy="3785652"/>
          </a:xfrm>
          <a:prstGeom prst="rect">
            <a:avLst/>
          </a:prstGeom>
        </p:spPr>
        <p:txBody>
          <a:bodyPr>
            <a:spAutoFit/>
          </a:bodyPr>
          <a:lstStyle/>
          <a:p>
            <a:r>
              <a:rPr lang="fa-IR" dirty="0" smtClean="0">
                <a:cs typeface="B Zar" panose="00000400000000000000" pitchFamily="2" charset="-78"/>
              </a:rPr>
              <a:t>٣</a:t>
            </a:r>
            <a:r>
              <a:rPr lang="fa-IR" sz="2400" dirty="0" smtClean="0">
                <a:cs typeface="B Zar" panose="00000400000000000000" pitchFamily="2" charset="-78"/>
              </a:rPr>
              <a:t>- اواپراتور يا خنك كننده</a:t>
            </a:r>
          </a:p>
          <a:p>
            <a:r>
              <a:rPr lang="fa-IR" sz="2400" dirty="0" smtClean="0">
                <a:cs typeface="B Zar" panose="00000400000000000000" pitchFamily="2" charset="-78"/>
              </a:rPr>
              <a:t>٤- فیلتر يا دراير</a:t>
            </a:r>
          </a:p>
          <a:p>
            <a:r>
              <a:rPr lang="fa-IR" sz="2400" dirty="0" smtClean="0">
                <a:cs typeface="B Zar" panose="00000400000000000000" pitchFamily="2" charset="-78"/>
              </a:rPr>
              <a:t>٥- صداگیر</a:t>
            </a:r>
          </a:p>
          <a:p>
            <a:r>
              <a:rPr lang="fa-IR" sz="2400" dirty="0" smtClean="0">
                <a:cs typeface="B Zar" panose="00000400000000000000" pitchFamily="2" charset="-78"/>
              </a:rPr>
              <a:t>٦- پروانه كندانسور</a:t>
            </a:r>
          </a:p>
          <a:p>
            <a:r>
              <a:rPr lang="fa-IR" sz="2400" dirty="0" smtClean="0">
                <a:cs typeface="B Zar" panose="00000400000000000000" pitchFamily="2" charset="-78"/>
              </a:rPr>
              <a:t>٧- جعبه پروانه كندانسور</a:t>
            </a:r>
          </a:p>
          <a:p>
            <a:r>
              <a:rPr lang="fa-IR" sz="2400" dirty="0" smtClean="0">
                <a:cs typeface="B Zar" panose="00000400000000000000" pitchFamily="2" charset="-78"/>
              </a:rPr>
              <a:t>٨- پروانه اواپراتور</a:t>
            </a:r>
          </a:p>
          <a:p>
            <a:r>
              <a:rPr lang="fa-IR" sz="2400" dirty="0" smtClean="0">
                <a:cs typeface="B Zar" panose="00000400000000000000" pitchFamily="2" charset="-78"/>
              </a:rPr>
              <a:t>٩- جعبه و پروانه اواپراتور</a:t>
            </a:r>
          </a:p>
          <a:p>
            <a:r>
              <a:rPr lang="fa-IR" sz="2400" dirty="0" smtClean="0">
                <a:cs typeface="B Zar" panose="00000400000000000000" pitchFamily="2" charset="-78"/>
              </a:rPr>
              <a:t>١٠ - لوله كاپیلاري يا لوله مويي</a:t>
            </a:r>
          </a:p>
          <a:p>
            <a:r>
              <a:rPr lang="fa-IR" sz="2400" dirty="0" smtClean="0">
                <a:cs typeface="B Zar" panose="00000400000000000000" pitchFamily="2" charset="-78"/>
              </a:rPr>
              <a:t>١١ - سیني زير</a:t>
            </a:r>
          </a:p>
          <a:p>
            <a:r>
              <a:rPr lang="fa-IR" sz="2400" dirty="0" smtClean="0">
                <a:cs typeface="B Zar" panose="00000400000000000000" pitchFamily="2" charset="-78"/>
              </a:rPr>
              <a:t>١٢ - پنجره خروج ھوا يا دريچه ھوا</a:t>
            </a:r>
            <a:endParaRPr lang="fa-IR" sz="2400"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457200"/>
            <a:ext cx="8348690" cy="828660"/>
          </a:xfrm>
        </p:spPr>
        <p:txBody>
          <a:bodyPr>
            <a:noAutofit/>
          </a:bodyPr>
          <a:lstStyle/>
          <a:p>
            <a:pPr algn="ctr"/>
            <a:r>
              <a:rPr lang="fa-IR" sz="6600" dirty="0" smtClean="0">
                <a:cs typeface="B Zar" panose="00000400000000000000" pitchFamily="2" charset="-78"/>
              </a:rPr>
              <a:t>چیلر</a:t>
            </a:r>
            <a:endParaRPr lang="fa-IR" sz="6600" dirty="0">
              <a:cs typeface="B Zar" panose="00000400000000000000" pitchFamily="2" charset="-78"/>
            </a:endParaRPr>
          </a:p>
        </p:txBody>
      </p:sp>
      <p:sp>
        <p:nvSpPr>
          <p:cNvPr id="3" name="Content Placeholder 2"/>
          <p:cNvSpPr>
            <a:spLocks noGrp="1"/>
          </p:cNvSpPr>
          <p:nvPr>
            <p:ph idx="1"/>
          </p:nvPr>
        </p:nvSpPr>
        <p:spPr>
          <a:xfrm>
            <a:off x="428596" y="1554163"/>
            <a:ext cx="8563004" cy="3660788"/>
          </a:xfrm>
        </p:spPr>
        <p:txBody>
          <a:bodyPr>
            <a:normAutofit lnSpcReduction="10000"/>
          </a:bodyPr>
          <a:lstStyle/>
          <a:p>
            <a:r>
              <a:rPr lang="fa-IR" dirty="0" smtClean="0">
                <a:cs typeface="B Zar" panose="00000400000000000000" pitchFamily="2" charset="-78"/>
              </a:rPr>
              <a:t>چیلر دستگاهی جهت ایجاد برودت بر اساس عمل تراکمی و یا جذبی یک مایع می باشد.</a:t>
            </a:r>
            <a:endParaRPr lang="en-US" dirty="0" smtClean="0">
              <a:cs typeface="B Zar" panose="00000400000000000000" pitchFamily="2" charset="-78"/>
            </a:endParaRPr>
          </a:p>
          <a:p>
            <a:r>
              <a:rPr lang="ar-SA" dirty="0" smtClean="0">
                <a:cs typeface="B Zar" panose="00000400000000000000" pitchFamily="2" charset="-78"/>
              </a:rPr>
              <a:t> </a:t>
            </a:r>
            <a:endParaRPr lang="en-US" dirty="0" smtClean="0">
              <a:cs typeface="B Zar" panose="00000400000000000000" pitchFamily="2" charset="-78"/>
            </a:endParaRPr>
          </a:p>
          <a:p>
            <a:r>
              <a:rPr lang="fa-IR" dirty="0" smtClean="0">
                <a:cs typeface="B Zar" panose="00000400000000000000" pitchFamily="2" charset="-78"/>
              </a:rPr>
              <a:t>انواع چیلر:</a:t>
            </a:r>
            <a:endParaRPr lang="en-US" dirty="0" smtClean="0">
              <a:cs typeface="B Zar" panose="00000400000000000000" pitchFamily="2" charset="-78"/>
            </a:endParaRPr>
          </a:p>
          <a:p>
            <a:r>
              <a:rPr lang="fa-IR" dirty="0" smtClean="0">
                <a:cs typeface="B Zar" panose="00000400000000000000" pitchFamily="2" charset="-78"/>
              </a:rPr>
              <a:t>چیلرها به دو دسته چیلرهای تراکمی و جذبی تقسیم می شوند. چیلرهای تراکمی با استفاده از انرژی الکتریکی و چیلرهای جذبی با استفاده از انرژی حرارتی باعث ایجاد برودت و سرما می شوند.</a:t>
            </a:r>
            <a:endParaRPr lang="en-US" dirty="0" smtClean="0">
              <a:cs typeface="B Zar" panose="00000400000000000000" pitchFamily="2" charset="-78"/>
            </a:endParaRPr>
          </a:p>
          <a:p>
            <a:endParaRPr lang="fa-IR"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fa-IR" dirty="0" smtClean="0">
                <a:cs typeface="B Zar" panose="00000400000000000000" pitchFamily="2" charset="-78"/>
              </a:rPr>
              <a:t>چیلر تراکمی:</a:t>
            </a:r>
            <a:endParaRPr lang="en-US" dirty="0" smtClean="0">
              <a:cs typeface="B Zar" panose="00000400000000000000" pitchFamily="2" charset="-78"/>
            </a:endParaRPr>
          </a:p>
          <a:p>
            <a:r>
              <a:rPr lang="fa-IR" dirty="0" smtClean="0">
                <a:cs typeface="B Zar" panose="00000400000000000000" pitchFamily="2" charset="-78"/>
              </a:rPr>
              <a:t>در چیلرهای تراکمی گاز ابتدا توسط کمپرسور، متراکم می گردد. این گاز سپس به کندانسور وارد شده توسط آب یا هوای محیط ، خنک شده و به مایع تبدیل می گردد این مایع با عبور از شیر انبساط یا لوله موئین وارد خنک کننده(اواپراتور) که در فشار کمتری قرار دارد می شود که این کاهش فشار باعث تبخیر مایع گردیده و در نتیجه مایع سرد کننده با گرفتن حرارت نهان تبخیر خود از محیط خنک کننده، باعث ایجاد برودت در موادی که با قسمت خنک کننده در ارتباطند می گردد.سپس گاز ناشی از تبخیر، به کمپرسور منتقل می شود و این چرخه تکرار می شود.</a:t>
            </a:r>
            <a:endParaRPr lang="en-US" dirty="0" smtClean="0">
              <a:cs typeface="B Zar" panose="00000400000000000000" pitchFamily="2" charset="-78"/>
            </a:endParaRPr>
          </a:p>
          <a:p>
            <a:endParaRPr lang="fa-IR"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cs typeface="B Zar" panose="00000400000000000000" pitchFamily="2" charset="-78"/>
              </a:rPr>
              <a:t>انواع چیلر تراکمی</a:t>
            </a:r>
            <a:endParaRPr lang="en-US" dirty="0" smtClean="0">
              <a:cs typeface="B Zar" panose="00000400000000000000" pitchFamily="2" charset="-78"/>
            </a:endParaRPr>
          </a:p>
          <a:p>
            <a:r>
              <a:rPr lang="fa-IR" dirty="0" smtClean="0">
                <a:cs typeface="B Zar" panose="00000400000000000000" pitchFamily="2" charset="-78"/>
              </a:rPr>
              <a:t>1-چیلر تراکمی رفت و برگشتی</a:t>
            </a:r>
            <a:endParaRPr lang="en-US" dirty="0" smtClean="0">
              <a:cs typeface="B Zar" panose="00000400000000000000" pitchFamily="2" charset="-78"/>
            </a:endParaRPr>
          </a:p>
          <a:p>
            <a:r>
              <a:rPr lang="fa-IR" dirty="0" smtClean="0">
                <a:cs typeface="B Zar" panose="00000400000000000000" pitchFamily="2" charset="-78"/>
              </a:rPr>
              <a:t>2-چیلر تراکمی اسکرو</a:t>
            </a:r>
            <a:endParaRPr lang="en-US" dirty="0" smtClean="0">
              <a:cs typeface="B Zar" panose="00000400000000000000" pitchFamily="2" charset="-78"/>
            </a:endParaRPr>
          </a:p>
          <a:p>
            <a:endParaRPr lang="fa-I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294225470400----.jpg"/>
          <p:cNvPicPr>
            <a:picLocks noGrp="1" noChangeAspect="1"/>
          </p:cNvPicPr>
          <p:nvPr>
            <p:ph idx="1"/>
          </p:nvPr>
        </p:nvPicPr>
        <p:blipFill>
          <a:blip r:embed="rId2" cstate="print"/>
          <a:stretch>
            <a:fillRect/>
          </a:stretch>
        </p:blipFill>
        <p:spPr>
          <a:xfrm>
            <a:off x="838200" y="1593056"/>
            <a:ext cx="7620000" cy="4448175"/>
          </a:xfrm>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7298"/>
            <a:ext cx="8686800" cy="4579951"/>
          </a:xfrm>
        </p:spPr>
        <p:txBody>
          <a:bodyPr>
            <a:normAutofit fontScale="85000" lnSpcReduction="20000"/>
          </a:bodyPr>
          <a:lstStyle/>
          <a:p>
            <a:r>
              <a:rPr lang="fa-IR" sz="4700" dirty="0" smtClean="0">
                <a:cs typeface="B Zar" panose="00000400000000000000" pitchFamily="2" charset="-78"/>
              </a:rPr>
              <a:t>چیلر جذبی</a:t>
            </a:r>
            <a:endParaRPr lang="en-US" sz="4700" dirty="0" smtClean="0">
              <a:cs typeface="B Zar" panose="00000400000000000000" pitchFamily="2" charset="-78"/>
            </a:endParaRPr>
          </a:p>
          <a:p>
            <a:r>
              <a:rPr lang="fa-IR" dirty="0" smtClean="0">
                <a:cs typeface="B Zar" panose="00000400000000000000" pitchFamily="2" charset="-78"/>
              </a:rPr>
              <a:t> </a:t>
            </a:r>
            <a:endParaRPr lang="en-US" dirty="0" smtClean="0">
              <a:cs typeface="B Zar" panose="00000400000000000000" pitchFamily="2" charset="-78"/>
            </a:endParaRPr>
          </a:p>
          <a:p>
            <a:r>
              <a:rPr lang="fa-IR" dirty="0" smtClean="0">
                <a:cs typeface="B Zar" panose="00000400000000000000" pitchFamily="2" charset="-78"/>
              </a:rPr>
              <a:t>در چیلرهای جذبی برخلاف چیلرهای تراکمی از جذب کننده (</a:t>
            </a:r>
            <a:r>
              <a:rPr lang="en-US" dirty="0" smtClean="0">
                <a:cs typeface="B Zar" panose="00000400000000000000" pitchFamily="2" charset="-78"/>
              </a:rPr>
              <a:t>Absorber</a:t>
            </a:r>
            <a:r>
              <a:rPr lang="fa-IR" dirty="0" smtClean="0">
                <a:cs typeface="B Zar" panose="00000400000000000000" pitchFamily="2" charset="-78"/>
              </a:rPr>
              <a:t>) و مولد حرارتی (ژنراتور) بجای کمپرسور استفاده می گردد. عمومی ترین خنک کننده در چیلرهای جذبی سیستم لیتیوم برماید است. در این سیستم، در قسمت جذب کننده بخار آب توسط لیتیوم برماید غلیظ، جذب و در قسمت مولد حرارتی، آب بر اثر حرارت تبدیل به بخار می شود. بخار آب در کندانسور که دارای فشار 1/0 اتمسفر است به حالت مایع در می آیدو سپس در خنک کننده که تحت فشار 01/0 اتمسفر دوباره به بخار تبدیل می گردد و آب برای اینکه تبخیر گردد گرمای نهان خود رااز محیط خنک کننده می گیرد و باعث ایجاد برودت می گردد سپس بخار آب ایجاد شده در خنک کننده به جذب کننده منتقل می گردد و دوباره این چرخه تکرار می شود.</a:t>
            </a:r>
            <a:endParaRPr lang="en-US" dirty="0" smtClean="0">
              <a:cs typeface="B Zar" panose="00000400000000000000" pitchFamily="2" charset="-78"/>
            </a:endParaRPr>
          </a:p>
          <a:p>
            <a:endParaRPr lang="fa-IR" dirty="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00108"/>
            <a:ext cx="8686800" cy="5080017"/>
          </a:xfrm>
        </p:spPr>
        <p:txBody>
          <a:bodyPr>
            <a:normAutofit fontScale="92500"/>
          </a:bodyPr>
          <a:lstStyle/>
          <a:p>
            <a:r>
              <a:rPr lang="fa-IR" dirty="0" smtClean="0">
                <a:cs typeface="B Zar" panose="00000400000000000000" pitchFamily="2" charset="-78"/>
              </a:rPr>
              <a:t>انواع چیلر جذبی</a:t>
            </a:r>
            <a:endParaRPr lang="en-US" dirty="0" smtClean="0">
              <a:cs typeface="B Zar" panose="00000400000000000000" pitchFamily="2" charset="-78"/>
            </a:endParaRPr>
          </a:p>
          <a:p>
            <a:r>
              <a:rPr lang="fa-IR" dirty="0" smtClean="0">
                <a:cs typeface="B Zar" panose="00000400000000000000" pitchFamily="2" charset="-78"/>
              </a:rPr>
              <a:t>1- گروه تک اثره (</a:t>
            </a:r>
            <a:r>
              <a:rPr lang="en-US" dirty="0" smtClean="0">
                <a:cs typeface="B Zar" panose="00000400000000000000" pitchFamily="2" charset="-78"/>
              </a:rPr>
              <a:t>Single effect</a:t>
            </a:r>
            <a:r>
              <a:rPr lang="fa-IR" dirty="0" smtClean="0">
                <a:cs typeface="B Zar" panose="00000400000000000000" pitchFamily="2" charset="-78"/>
              </a:rPr>
              <a:t>)</a:t>
            </a:r>
            <a:endParaRPr lang="en-US" dirty="0" smtClean="0">
              <a:cs typeface="B Zar" panose="00000400000000000000" pitchFamily="2" charset="-78"/>
            </a:endParaRPr>
          </a:p>
          <a:p>
            <a:r>
              <a:rPr lang="fa-IR" dirty="0" smtClean="0">
                <a:cs typeface="B Zar" panose="00000400000000000000" pitchFamily="2" charset="-78"/>
              </a:rPr>
              <a:t>که خود به سه دسته چیلرهای تک اثره با تغذیه بخار، تک اثره با تغذیه آب داغ ( دمای بالای 100 درجه سانتیگراد) و تک اثره با تغذیه آب گرم ( دمای زیر100 درجه سانتیگراد) تقسیم می شوند که نحوه کار آنها مشابه بوده و همگی دارای حداقل یک مولد حرارتی می باشند.</a:t>
            </a:r>
            <a:endParaRPr lang="en-US" dirty="0" smtClean="0">
              <a:cs typeface="B Zar" panose="00000400000000000000" pitchFamily="2" charset="-78"/>
            </a:endParaRPr>
          </a:p>
          <a:p>
            <a:r>
              <a:rPr lang="fa-IR" dirty="0" smtClean="0">
                <a:cs typeface="B Zar" panose="00000400000000000000" pitchFamily="2" charset="-78"/>
              </a:rPr>
              <a:t>2- گروه دو اثره (</a:t>
            </a:r>
            <a:r>
              <a:rPr lang="en-US" dirty="0" smtClean="0">
                <a:cs typeface="B Zar" panose="00000400000000000000" pitchFamily="2" charset="-78"/>
              </a:rPr>
              <a:t>Double effect</a:t>
            </a:r>
            <a:r>
              <a:rPr lang="fa-IR" dirty="0" smtClean="0">
                <a:cs typeface="B Zar" panose="00000400000000000000" pitchFamily="2" charset="-78"/>
              </a:rPr>
              <a:t>)</a:t>
            </a:r>
            <a:endParaRPr lang="en-US" dirty="0" smtClean="0">
              <a:cs typeface="B Zar" panose="00000400000000000000" pitchFamily="2" charset="-78"/>
            </a:endParaRPr>
          </a:p>
          <a:p>
            <a:r>
              <a:rPr lang="fa-IR" dirty="0" smtClean="0">
                <a:cs typeface="B Zar" panose="00000400000000000000" pitchFamily="2" charset="-78"/>
              </a:rPr>
              <a:t>که به دو دسته دو اثره با تغذیه بخار و دو اثره با شعله مستقیم طبقه بندی می شوند. این چیلرها، جز نسل جدید چیلرهای جذبی بوده و دارای سیکل تبرید کاملتری نسبت به چیلرهای جذبی تک اثره است.</a:t>
            </a:r>
            <a:endParaRPr lang="en-US" dirty="0" smtClean="0">
              <a:cs typeface="B Zar" panose="00000400000000000000" pitchFamily="2" charset="-78"/>
            </a:endParaRPr>
          </a:p>
          <a:p>
            <a:endParaRPr lang="fa-IR"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sz="5300" b="1" dirty="0" smtClean="0">
                <a:cs typeface="B Zar" panose="00000400000000000000" pitchFamily="2" charset="-78"/>
              </a:rPr>
              <a:t>منبع انبساط</a:t>
            </a:r>
            <a:r>
              <a:rPr lang="en-US" dirty="0" smtClean="0"/>
              <a:t/>
            </a:r>
            <a:br>
              <a:rPr lang="en-US" dirty="0" smtClean="0"/>
            </a:br>
            <a:endParaRPr lang="fa-IR" dirty="0"/>
          </a:p>
        </p:txBody>
      </p:sp>
      <p:sp>
        <p:nvSpPr>
          <p:cNvPr id="3" name="Content Placeholder 2"/>
          <p:cNvSpPr>
            <a:spLocks noGrp="1"/>
          </p:cNvSpPr>
          <p:nvPr>
            <p:ph idx="1"/>
          </p:nvPr>
        </p:nvSpPr>
        <p:spPr>
          <a:xfrm>
            <a:off x="285720" y="1554163"/>
            <a:ext cx="8705880" cy="3660788"/>
          </a:xfrm>
        </p:spPr>
        <p:txBody>
          <a:bodyPr/>
          <a:lstStyle/>
          <a:p>
            <a:r>
              <a:rPr lang="ar-SA" b="1" dirty="0" smtClean="0">
                <a:cs typeface="B Zar" panose="00000400000000000000" pitchFamily="2" charset="-78"/>
              </a:rPr>
              <a:t>منبع انبساط(</a:t>
            </a:r>
            <a:r>
              <a:rPr lang="en-US" b="1" dirty="0" smtClean="0">
                <a:cs typeface="B Zar" panose="00000400000000000000" pitchFamily="2" charset="-78"/>
              </a:rPr>
              <a:t>Expansion Tank</a:t>
            </a:r>
            <a:r>
              <a:rPr lang="ar-SA" b="1" dirty="0" smtClean="0">
                <a:cs typeface="B Zar" panose="00000400000000000000" pitchFamily="2" charset="-78"/>
              </a:rPr>
              <a:t>)</a:t>
            </a:r>
            <a:r>
              <a:rPr lang="ar-SA" dirty="0" smtClean="0">
                <a:cs typeface="B Zar" panose="00000400000000000000" pitchFamily="2" charset="-78"/>
              </a:rPr>
              <a:t> منبع باز یا بسته ای می باشد که در ارتباط مستقیم با سیستم های تحت </a:t>
            </a:r>
            <a:r>
              <a:rPr lang="ar-SA" dirty="0" smtClean="0">
                <a:cs typeface="B Zar" panose="00000400000000000000" pitchFamily="2" charset="-78"/>
                <a:hlinkClick r:id="rId2"/>
              </a:rPr>
              <a:t>فشار</a:t>
            </a:r>
            <a:r>
              <a:rPr lang="ar-SA" dirty="0" smtClean="0">
                <a:cs typeface="B Zar" panose="00000400000000000000" pitchFamily="2" charset="-78"/>
              </a:rPr>
              <a:t> در موتور خانه (مانند دیگ های آبگرم (</a:t>
            </a:r>
            <a:r>
              <a:rPr lang="ar-SA" dirty="0" smtClean="0">
                <a:cs typeface="B Zar" panose="00000400000000000000" pitchFamily="2" charset="-78"/>
                <a:hlinkClick r:id="rId3"/>
              </a:rPr>
              <a:t>بویلر</a:t>
            </a:r>
            <a:r>
              <a:rPr lang="ar-SA" dirty="0" smtClean="0">
                <a:cs typeface="B Zar" panose="00000400000000000000" pitchFamily="2" charset="-78"/>
              </a:rPr>
              <a:t>) و </a:t>
            </a:r>
            <a:r>
              <a:rPr lang="ar-SA" dirty="0" smtClean="0">
                <a:cs typeface="B Zar" panose="00000400000000000000" pitchFamily="2" charset="-78"/>
                <a:hlinkClick r:id="rId4"/>
              </a:rPr>
              <a:t>چیلر</a:t>
            </a:r>
            <a:r>
              <a:rPr lang="ar-SA" dirty="0" smtClean="0">
                <a:cs typeface="B Zar" panose="00000400000000000000" pitchFamily="2" charset="-78"/>
              </a:rPr>
              <a:t> ) می باشد.</a:t>
            </a:r>
            <a:endParaRPr lang="en-US" dirty="0" smtClean="0">
              <a:cs typeface="B Zar" panose="00000400000000000000" pitchFamily="2" charset="-78"/>
            </a:endParaRPr>
          </a:p>
          <a:p>
            <a:r>
              <a:rPr lang="ar-SA" dirty="0" smtClean="0">
                <a:cs typeface="B Zar" panose="00000400000000000000" pitchFamily="2" charset="-78"/>
              </a:rPr>
              <a:t>منابع انبساط برای کنترل انبساط حجمی آب موجود در سیستم های تاسیساتی در اثر افزایش دما ،  تعبیه می شود.</a:t>
            </a:r>
            <a:endParaRPr lang="fa-IR"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sz="4900" b="1" dirty="0" smtClean="0">
                <a:solidFill>
                  <a:schemeClr val="tx1"/>
                </a:solidFill>
                <a:cs typeface="B Zar" panose="00000400000000000000" pitchFamily="2" charset="-78"/>
              </a:rPr>
              <a:t>طرز کار منبع انبساط</a:t>
            </a:r>
            <a:r>
              <a:rPr lang="en-US" dirty="0" smtClean="0"/>
              <a:t/>
            </a:r>
            <a:br>
              <a:rPr lang="en-US" dirty="0" smtClean="0"/>
            </a:br>
            <a:endParaRPr lang="fa-IR" dirty="0"/>
          </a:p>
        </p:txBody>
      </p:sp>
      <p:sp>
        <p:nvSpPr>
          <p:cNvPr id="3" name="Content Placeholder 2"/>
          <p:cNvSpPr>
            <a:spLocks noGrp="1"/>
          </p:cNvSpPr>
          <p:nvPr>
            <p:ph idx="1"/>
          </p:nvPr>
        </p:nvSpPr>
        <p:spPr>
          <a:xfrm>
            <a:off x="285720" y="1554162"/>
            <a:ext cx="8705880" cy="4732358"/>
          </a:xfrm>
        </p:spPr>
        <p:txBody>
          <a:bodyPr>
            <a:normAutofit fontScale="85000" lnSpcReduction="10000"/>
          </a:bodyPr>
          <a:lstStyle/>
          <a:p>
            <a:r>
              <a:rPr lang="ar-SA" dirty="0" smtClean="0">
                <a:cs typeface="B Zar" panose="00000400000000000000" pitchFamily="2" charset="-78"/>
              </a:rPr>
              <a:t>آب موجود در چرخه تاسیسات ساختمان، بعد از دریافت گرما در دیگ، منبسط شده و </a:t>
            </a:r>
            <a:r>
              <a:rPr lang="ar-SA" dirty="0" smtClean="0">
                <a:cs typeface="B Zar" panose="00000400000000000000" pitchFamily="2" charset="-78"/>
                <a:hlinkClick r:id="rId2"/>
              </a:rPr>
              <a:t>حجم</a:t>
            </a:r>
            <a:r>
              <a:rPr lang="ar-SA" dirty="0" smtClean="0">
                <a:cs typeface="B Zar" panose="00000400000000000000" pitchFamily="2" charset="-78"/>
              </a:rPr>
              <a:t> آن افزایش می‌یابد. جهت جلوگیری ازخروج این حجم اضافی از چرخه و همچنین کنترل فشار استاتیک سیستم گرمایش ساختمان، منبعی تعبیه می‌شود که به آن منبع انبساط می‌گویند. با افزایش حجم آب موجود در چرخه، </a:t>
            </a:r>
            <a:r>
              <a:rPr lang="ar-SA" b="1" dirty="0" smtClean="0">
                <a:cs typeface="B Zar" panose="00000400000000000000" pitchFamily="2" charset="-78"/>
              </a:rPr>
              <a:t>منبع انبساط </a:t>
            </a:r>
            <a:r>
              <a:rPr lang="ar-SA" dirty="0" smtClean="0">
                <a:cs typeface="B Zar" panose="00000400000000000000" pitchFamily="2" charset="-78"/>
              </a:rPr>
              <a:t>پر خواهد شد و به دلیل ارتفاع آن نسبت به دیگ، فشار استاتیکی برابر با ارتفاع منبع (عددی بین 3 تا 10 </a:t>
            </a:r>
            <a:r>
              <a:rPr lang="en-US" i="1" dirty="0" smtClean="0">
                <a:cs typeface="B Zar" panose="00000400000000000000" pitchFamily="2" charset="-78"/>
              </a:rPr>
              <a:t>bar</a:t>
            </a:r>
            <a:r>
              <a:rPr lang="ar-SA" dirty="0" smtClean="0">
                <a:cs typeface="B Zar" panose="00000400000000000000" pitchFamily="2" charset="-78"/>
              </a:rPr>
              <a:t> بسته به ارتفاع بنا و نوع دیگ) روی آن اعمال می کند که بنا به اصل ظروف مرتبطه، این فشار به تمام آب موجود در چرخه تاسیسات اعمال می‌شود و باعث بالارفتن آب از </a:t>
            </a:r>
            <a:r>
              <a:rPr lang="ar-SA" dirty="0" smtClean="0">
                <a:cs typeface="B Zar" panose="00000400000000000000" pitchFamily="2" charset="-78"/>
                <a:hlinkClick r:id="rId3"/>
              </a:rPr>
              <a:t>لوله‌</a:t>
            </a:r>
            <a:r>
              <a:rPr lang="ar-SA" dirty="0" smtClean="0">
                <a:cs typeface="B Zar" panose="00000400000000000000" pitchFamily="2" charset="-78"/>
              </a:rPr>
              <a:t> های تاسیسات می‌گردد. به عبارتی دیگر، منبع انبساط با جمع آوری و ذخیره حجم اضافی ناشی از انبساط حجمی آب، که بر اثر گرما بوجود آمده است، از طریق مکانیزم‌های داخل سیستم هد فشاری لازم برای بالا رفتن آب در لوله‌های تاسیسات را یکسان می کند.</a:t>
            </a:r>
            <a:endParaRPr lang="en-US" dirty="0" smtClean="0">
              <a:cs typeface="B Zar" panose="00000400000000000000" pitchFamily="2" charset="-78"/>
            </a:endParaRPr>
          </a:p>
          <a:p>
            <a:endParaRPr lang="fa-IR"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sz="4400" b="1" dirty="0" smtClean="0">
                <a:cs typeface="B Zar" panose="00000400000000000000" pitchFamily="2" charset="-78"/>
              </a:rPr>
              <a:t>دسته بندی منابع انبساط</a:t>
            </a:r>
            <a:r>
              <a:rPr lang="en-US" dirty="0" smtClean="0"/>
              <a:t/>
            </a:r>
            <a:br>
              <a:rPr lang="en-US" dirty="0" smtClean="0"/>
            </a:br>
            <a:endParaRPr lang="fa-IR" dirty="0"/>
          </a:p>
        </p:txBody>
      </p:sp>
      <p:sp>
        <p:nvSpPr>
          <p:cNvPr id="3" name="Content Placeholder 2"/>
          <p:cNvSpPr>
            <a:spLocks noGrp="1"/>
          </p:cNvSpPr>
          <p:nvPr>
            <p:ph idx="1"/>
          </p:nvPr>
        </p:nvSpPr>
        <p:spPr/>
        <p:txBody>
          <a:bodyPr/>
          <a:lstStyle/>
          <a:p>
            <a:r>
              <a:rPr lang="ar-SA" dirty="0" smtClean="0">
                <a:cs typeface="B Zar" panose="00000400000000000000" pitchFamily="2" charset="-78"/>
              </a:rPr>
              <a:t>منابع انبساط بنابر نوع فشار کاری به دو دسته کلی زیر تقسیم بندی می شود:</a:t>
            </a:r>
            <a:endParaRPr lang="en-US" dirty="0" smtClean="0">
              <a:cs typeface="B Zar" panose="00000400000000000000" pitchFamily="2" charset="-78"/>
            </a:endParaRPr>
          </a:p>
          <a:p>
            <a:r>
              <a:rPr lang="ar-SA" dirty="0" smtClean="0">
                <a:cs typeface="B Zar" panose="00000400000000000000" pitchFamily="2" charset="-78"/>
              </a:rPr>
              <a:t>1.</a:t>
            </a:r>
            <a:r>
              <a:rPr lang="ar-SA" b="1" dirty="0" smtClean="0">
                <a:cs typeface="B Zar" panose="00000400000000000000" pitchFamily="2" charset="-78"/>
              </a:rPr>
              <a:t> منبع انبساط باز</a:t>
            </a:r>
            <a:endParaRPr lang="en-US" dirty="0" smtClean="0">
              <a:cs typeface="B Zar" panose="00000400000000000000" pitchFamily="2" charset="-78"/>
            </a:endParaRPr>
          </a:p>
          <a:p>
            <a:r>
              <a:rPr lang="ar-SA" dirty="0" smtClean="0">
                <a:cs typeface="B Zar" panose="00000400000000000000" pitchFamily="2" charset="-78"/>
              </a:rPr>
              <a:t>2.</a:t>
            </a:r>
            <a:r>
              <a:rPr lang="ar-SA" b="1" dirty="0" smtClean="0">
                <a:cs typeface="B Zar" panose="00000400000000000000" pitchFamily="2" charset="-78"/>
              </a:rPr>
              <a:t> منبع انبساط بسته </a:t>
            </a:r>
            <a:endParaRPr lang="fa-IR"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sz="4400" b="1" dirty="0" smtClean="0">
                <a:cs typeface="B Zar" panose="00000400000000000000" pitchFamily="2" charset="-78"/>
              </a:rPr>
              <a:t>منبع انبساط باز</a:t>
            </a:r>
            <a:r>
              <a:rPr lang="en-US" dirty="0" smtClean="0"/>
              <a:t/>
            </a:r>
            <a:br>
              <a:rPr lang="en-US" dirty="0" smtClean="0"/>
            </a:br>
            <a:endParaRPr lang="fa-IR" dirty="0"/>
          </a:p>
        </p:txBody>
      </p:sp>
      <p:sp>
        <p:nvSpPr>
          <p:cNvPr id="3" name="Content Placeholder 2"/>
          <p:cNvSpPr>
            <a:spLocks noGrp="1"/>
          </p:cNvSpPr>
          <p:nvPr>
            <p:ph idx="1"/>
          </p:nvPr>
        </p:nvSpPr>
        <p:spPr>
          <a:xfrm>
            <a:off x="304800" y="1142984"/>
            <a:ext cx="8686800" cy="5429288"/>
          </a:xfrm>
        </p:spPr>
        <p:txBody>
          <a:bodyPr>
            <a:normAutofit fontScale="77500" lnSpcReduction="20000"/>
          </a:bodyPr>
          <a:lstStyle/>
          <a:p>
            <a:r>
              <a:rPr lang="ar-SA" b="1" dirty="0" smtClean="0">
                <a:cs typeface="B Zar" panose="00000400000000000000" pitchFamily="2" charset="-78"/>
              </a:rPr>
              <a:t>منابع انبساط باز (</a:t>
            </a:r>
            <a:r>
              <a:rPr lang="en-US" b="1" dirty="0" smtClean="0">
                <a:cs typeface="B Zar" panose="00000400000000000000" pitchFamily="2" charset="-78"/>
              </a:rPr>
              <a:t>Open </a:t>
            </a:r>
            <a:r>
              <a:rPr lang="en-US" b="1" dirty="0" err="1" smtClean="0">
                <a:cs typeface="B Zar" panose="00000400000000000000" pitchFamily="2" charset="-78"/>
              </a:rPr>
              <a:t>expantion</a:t>
            </a:r>
            <a:r>
              <a:rPr lang="en-US" b="1" dirty="0" smtClean="0">
                <a:cs typeface="B Zar" panose="00000400000000000000" pitchFamily="2" charset="-78"/>
              </a:rPr>
              <a:t> tank</a:t>
            </a:r>
            <a:r>
              <a:rPr lang="ar-SA" b="1" dirty="0" smtClean="0">
                <a:cs typeface="B Zar" panose="00000400000000000000" pitchFamily="2" charset="-78"/>
              </a:rPr>
              <a:t>) </a:t>
            </a:r>
            <a:r>
              <a:rPr lang="ar-SA" dirty="0" smtClean="0">
                <a:cs typeface="B Zar" panose="00000400000000000000" pitchFamily="2" charset="-78"/>
              </a:rPr>
              <a:t> در فشار اتمسفر کار می کنند. </a:t>
            </a:r>
            <a:endParaRPr lang="en-US" dirty="0" smtClean="0">
              <a:cs typeface="B Zar" panose="00000400000000000000" pitchFamily="2" charset="-78"/>
            </a:endParaRPr>
          </a:p>
          <a:p>
            <a:r>
              <a:rPr lang="ar-SA" dirty="0" smtClean="0">
                <a:cs typeface="B Zar" panose="00000400000000000000" pitchFamily="2" charset="-78"/>
              </a:rPr>
              <a:t>این دسته از منابع انبساط در ارتفاعی بالاتر از دیگ (معمولا در پشت بام)  قرار می‌گیرند و حجم اضافی ناشی از انبساط آب تاسیسات، برای ورود به آن‌ها از لوله رابط بین دیگ و منبع بالا رفته و فشاری معادل ارتفاع ستون آب بالارفته به کل سیستم اعمال می‌کند.</a:t>
            </a:r>
            <a:endParaRPr lang="en-US" dirty="0" smtClean="0">
              <a:cs typeface="B Zar" panose="00000400000000000000" pitchFamily="2" charset="-78"/>
            </a:endParaRPr>
          </a:p>
          <a:p>
            <a:r>
              <a:rPr lang="ar-SA" dirty="0" smtClean="0">
                <a:cs typeface="B Zar" panose="00000400000000000000" pitchFamily="2" charset="-78"/>
              </a:rPr>
              <a:t>محدوده عملکرد این منابع به ارتفاع ساختمان وابسته می‌باشد که این فشار با توجه به اختلاف ارتفاع بین دیگ و منبع انبساط قابل محاسبه و تنظیم است. اما به دلیل این که ارتفاع ستون آب بالا آمده از منبع انبساط، هد فشاری لازم برای بالارفتن آب گرم در لوله‌های تاسیسات را تنظیم می کند، منبع انبساط باز را باید همواره در ارتفاعی بالا‌تر از بالاترین مبادله‌گر گرما نصب کرد که مطابق ا</a:t>
            </a:r>
            <a:r>
              <a:rPr lang="ar-SA" dirty="0" smtClean="0">
                <a:cs typeface="B Zar" panose="00000400000000000000" pitchFamily="2" charset="-78"/>
                <a:hlinkClick r:id="rId2"/>
              </a:rPr>
              <a:t>ستاندارد‌</a:t>
            </a:r>
            <a:r>
              <a:rPr lang="ar-SA" dirty="0" smtClean="0">
                <a:cs typeface="B Zar" panose="00000400000000000000" pitchFamily="2" charset="-78"/>
              </a:rPr>
              <a:t>های موجود، اختلاف ارتفاع بین منبع و آخرین مبادله‌گر باید بیش از 2 متر باشد.</a:t>
            </a:r>
            <a:endParaRPr lang="en-US" dirty="0" smtClean="0">
              <a:cs typeface="B Zar" panose="00000400000000000000" pitchFamily="2" charset="-78"/>
            </a:endParaRPr>
          </a:p>
          <a:p>
            <a:r>
              <a:rPr lang="ar-SA" dirty="0" smtClean="0">
                <a:cs typeface="B Zar" panose="00000400000000000000" pitchFamily="2" charset="-78"/>
              </a:rPr>
              <a:t>منبع انبساط باز از طریق لوله ارتباطی که با دیگ دارد و توسط شناور موجود در آن، مقدار آب موجود در چرخه را نیز کنترل می‌کند، بدین ترتیب که در صورت بروز هرگونه نشتی در چرخه تاسیسات که باعث کاهش حجم یا همان افت ارتفاع </a:t>
            </a:r>
            <a:r>
              <a:rPr lang="ar-SA" dirty="0" smtClean="0">
                <a:cs typeface="B Zar" panose="00000400000000000000" pitchFamily="2" charset="-78"/>
                <a:hlinkClick r:id="rId3"/>
              </a:rPr>
              <a:t>سطح</a:t>
            </a:r>
            <a:r>
              <a:rPr lang="ar-SA" dirty="0" smtClean="0">
                <a:cs typeface="B Zar" panose="00000400000000000000" pitchFamily="2" charset="-78"/>
              </a:rPr>
              <a:t> آزاد آب موجود در منبع انبساط شود، با اضافه نمودن آب شهری به اندازه آب خروجی از چرخه، مقدار آب چرخه ثابت می‌ماند.</a:t>
            </a:r>
            <a:endParaRPr lang="en-US" dirty="0" smtClean="0">
              <a:cs typeface="B Zar" panose="00000400000000000000" pitchFamily="2" charset="-78"/>
            </a:endParaRPr>
          </a:p>
          <a:p>
            <a:endParaRPr lang="fa-IR" dirty="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sz="5300" b="1" dirty="0" smtClean="0">
                <a:cs typeface="B Zar" panose="00000400000000000000" pitchFamily="2" charset="-78"/>
              </a:rPr>
              <a:t>منبع انبساط بسته</a:t>
            </a:r>
            <a:r>
              <a:rPr lang="en-US" dirty="0" smtClean="0"/>
              <a:t/>
            </a:r>
            <a:br>
              <a:rPr lang="en-US" dirty="0" smtClean="0"/>
            </a:br>
            <a:endParaRPr lang="fa-IR" dirty="0"/>
          </a:p>
        </p:txBody>
      </p:sp>
      <p:sp>
        <p:nvSpPr>
          <p:cNvPr id="3" name="Content Placeholder 2"/>
          <p:cNvSpPr>
            <a:spLocks noGrp="1"/>
          </p:cNvSpPr>
          <p:nvPr>
            <p:ph idx="1"/>
          </p:nvPr>
        </p:nvSpPr>
        <p:spPr>
          <a:xfrm>
            <a:off x="285720" y="1554163"/>
            <a:ext cx="8705880" cy="3660788"/>
          </a:xfrm>
        </p:spPr>
        <p:txBody>
          <a:bodyPr>
            <a:normAutofit fontScale="92500"/>
          </a:bodyPr>
          <a:lstStyle/>
          <a:p>
            <a:r>
              <a:rPr lang="ar-SA" dirty="0" smtClean="0">
                <a:cs typeface="B Zar" panose="00000400000000000000" pitchFamily="2" charset="-78"/>
              </a:rPr>
              <a:t>منبع انبساط باز با وجود سادگی روش طراحی و ساخت، دارای معایبی است که از آن چه می‌توان به موارد زیر اشاره کرد:</a:t>
            </a:r>
            <a:endParaRPr lang="en-US" dirty="0" smtClean="0">
              <a:cs typeface="B Zar" panose="00000400000000000000" pitchFamily="2" charset="-78"/>
            </a:endParaRPr>
          </a:p>
          <a:p>
            <a:pPr lvl="0"/>
            <a:r>
              <a:rPr lang="ar-SA" dirty="0" smtClean="0">
                <a:cs typeface="B Zar" panose="00000400000000000000" pitchFamily="2" charset="-78"/>
              </a:rPr>
              <a:t>انتقال حرارت زیاد با هوای سرد محیط</a:t>
            </a:r>
            <a:endParaRPr lang="en-US" dirty="0" smtClean="0">
              <a:cs typeface="B Zar" panose="00000400000000000000" pitchFamily="2" charset="-78"/>
            </a:endParaRPr>
          </a:p>
          <a:p>
            <a:pPr lvl="0"/>
            <a:r>
              <a:rPr lang="ar-SA" dirty="0" smtClean="0">
                <a:cs typeface="B Zar" panose="00000400000000000000" pitchFamily="2" charset="-78"/>
              </a:rPr>
              <a:t>حجم لوله‌کشی نسبتا بالا (بیش از ارتفاع ساختمان) جهت کارگذاری منبع</a:t>
            </a:r>
            <a:endParaRPr lang="en-US" dirty="0" smtClean="0">
              <a:cs typeface="B Zar" panose="00000400000000000000" pitchFamily="2" charset="-78"/>
            </a:endParaRPr>
          </a:p>
          <a:p>
            <a:pPr lvl="0"/>
            <a:r>
              <a:rPr lang="ar-SA" dirty="0" smtClean="0">
                <a:cs typeface="B Zar" panose="00000400000000000000" pitchFamily="2" charset="-78"/>
              </a:rPr>
              <a:t>عدم جوابگویی برای فشار های بیش از </a:t>
            </a:r>
            <a:r>
              <a:rPr lang="en-US" i="1" dirty="0" smtClean="0">
                <a:cs typeface="B Zar" panose="00000400000000000000" pitchFamily="2" charset="-78"/>
              </a:rPr>
              <a:t>3 bar</a:t>
            </a:r>
            <a:r>
              <a:rPr lang="ar-SA" dirty="0" smtClean="0">
                <a:cs typeface="B Zar" panose="00000400000000000000" pitchFamily="2" charset="-78"/>
              </a:rPr>
              <a:t> در ساختمان های کوتاه</a:t>
            </a:r>
            <a:endParaRPr lang="en-US" dirty="0" smtClean="0">
              <a:cs typeface="B Zar" panose="00000400000000000000" pitchFamily="2" charset="-78"/>
            </a:endParaRPr>
          </a:p>
          <a:p>
            <a:pPr lvl="0"/>
            <a:r>
              <a:rPr lang="ar-SA" dirty="0" smtClean="0">
                <a:cs typeface="B Zar" panose="00000400000000000000" pitchFamily="2" charset="-78"/>
              </a:rPr>
              <a:t>بروز </a:t>
            </a:r>
            <a:r>
              <a:rPr lang="ar-SA" dirty="0" smtClean="0">
                <a:cs typeface="B Zar" panose="00000400000000000000" pitchFamily="2" charset="-78"/>
                <a:hlinkClick r:id="rId2"/>
              </a:rPr>
              <a:t>خوردگی</a:t>
            </a:r>
            <a:r>
              <a:rPr lang="ar-SA" dirty="0" smtClean="0">
                <a:cs typeface="B Zar" panose="00000400000000000000" pitchFamily="2" charset="-78"/>
              </a:rPr>
              <a:t> در حضور </a:t>
            </a:r>
            <a:r>
              <a:rPr lang="ar-SA" dirty="0" smtClean="0">
                <a:cs typeface="B Zar" panose="00000400000000000000" pitchFamily="2" charset="-78"/>
                <a:hlinkClick r:id="rId3"/>
              </a:rPr>
              <a:t>اکسیژن</a:t>
            </a:r>
            <a:r>
              <a:rPr lang="ar-SA" dirty="0" smtClean="0">
                <a:cs typeface="B Zar" panose="00000400000000000000" pitchFamily="2" charset="-78"/>
              </a:rPr>
              <a:t> هوا و آب</a:t>
            </a:r>
            <a:endParaRPr lang="en-US" dirty="0" smtClean="0">
              <a:cs typeface="B Zar" panose="00000400000000000000" pitchFamily="2" charset="-78"/>
            </a:endParaRPr>
          </a:p>
          <a:p>
            <a:endParaRPr lang="fa-IR" dirty="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57298"/>
            <a:ext cx="8686800" cy="4722827"/>
          </a:xfrm>
        </p:spPr>
        <p:txBody>
          <a:bodyPr>
            <a:normAutofit fontScale="92500" lnSpcReduction="20000"/>
          </a:bodyPr>
          <a:lstStyle/>
          <a:p>
            <a:r>
              <a:rPr lang="ar-SA" dirty="0" smtClean="0">
                <a:cs typeface="B Zar" panose="00000400000000000000" pitchFamily="2" charset="-78"/>
              </a:rPr>
              <a:t>برای رفع معایب فوق، از </a:t>
            </a:r>
            <a:r>
              <a:rPr lang="ar-SA" b="1" dirty="0" smtClean="0">
                <a:cs typeface="B Zar" panose="00000400000000000000" pitchFamily="2" charset="-78"/>
              </a:rPr>
              <a:t>منبع انبساط بسته</a:t>
            </a:r>
            <a:r>
              <a:rPr lang="ar-SA" dirty="0" smtClean="0">
                <a:cs typeface="B Zar" panose="00000400000000000000" pitchFamily="2" charset="-78"/>
              </a:rPr>
              <a:t> استفاده می‌کنند. در داخل منبع انبساط بسته، مخزنی پر از گازی تحت فشار و نیز قسمتی برای ورود آب وجود دارد که از طریق برقراری تعادل فشاری بین گاز تحت فشار و آب، مقدار فشار آب تعیین می‌شود. بدین ترتیب منبع انبساط بسته، نیازی به نصب در ارتفاعی بالاتر از دیگ را ندارد و می توان آن را در موتورخانه و در نزدیکی دیگ (بر روی خروجی انبساط روی دیگ) تعبیه کرد.</a:t>
            </a:r>
            <a:endParaRPr lang="en-US" dirty="0" smtClean="0">
              <a:cs typeface="B Zar" panose="00000400000000000000" pitchFamily="2" charset="-78"/>
            </a:endParaRPr>
          </a:p>
          <a:p>
            <a:r>
              <a:rPr lang="ar-SA" dirty="0" smtClean="0">
                <a:cs typeface="B Zar" panose="00000400000000000000" pitchFamily="2" charset="-78"/>
              </a:rPr>
              <a:t>منابع انبساط بسته را با توجه به مکانیزم عملکردی، نوع گاز و نوع مخزن حجم متغیر، به انواع زیر تقسیم می‌شوند:</a:t>
            </a:r>
            <a:endParaRPr lang="en-US" dirty="0" smtClean="0">
              <a:cs typeface="B Zar" panose="00000400000000000000" pitchFamily="2" charset="-78"/>
            </a:endParaRPr>
          </a:p>
          <a:p>
            <a:pPr lvl="0"/>
            <a:r>
              <a:rPr lang="ar-SA" dirty="0" smtClean="0">
                <a:cs typeface="B Zar" panose="00000400000000000000" pitchFamily="2" charset="-78"/>
              </a:rPr>
              <a:t>منبع انبساط بسته </a:t>
            </a:r>
            <a:r>
              <a:rPr lang="ar-SA" b="1" dirty="0" smtClean="0">
                <a:cs typeface="B Zar" panose="00000400000000000000" pitchFamily="2" charset="-78"/>
              </a:rPr>
              <a:t>قابل تنظیم</a:t>
            </a:r>
            <a:endParaRPr lang="en-US" dirty="0" smtClean="0">
              <a:cs typeface="B Zar" panose="00000400000000000000" pitchFamily="2" charset="-78"/>
            </a:endParaRPr>
          </a:p>
          <a:p>
            <a:pPr lvl="0"/>
            <a:r>
              <a:rPr lang="ar-SA" dirty="0" smtClean="0">
                <a:cs typeface="B Zar" panose="00000400000000000000" pitchFamily="2" charset="-78"/>
              </a:rPr>
              <a:t>منبع انبساط  بسته </a:t>
            </a:r>
            <a:r>
              <a:rPr lang="ar-SA" b="1" dirty="0" smtClean="0">
                <a:cs typeface="B Zar" panose="00000400000000000000" pitchFamily="2" charset="-78"/>
              </a:rPr>
              <a:t>دیافراگمی</a:t>
            </a:r>
            <a:endParaRPr lang="en-US" dirty="0" smtClean="0">
              <a:cs typeface="B Zar" panose="00000400000000000000" pitchFamily="2" charset="-78"/>
            </a:endParaRPr>
          </a:p>
          <a:p>
            <a:endParaRPr lang="fa-IR" dirty="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b="1" dirty="0" smtClean="0">
                <a:cs typeface="B Zar" panose="00000400000000000000" pitchFamily="2" charset="-78"/>
              </a:rPr>
              <a:t>منبع انبساط بسته قابل تنظیم</a:t>
            </a:r>
            <a:r>
              <a:rPr lang="en-US" dirty="0" smtClean="0"/>
              <a:t/>
            </a:r>
            <a:br>
              <a:rPr lang="en-US" dirty="0" smtClean="0"/>
            </a:br>
            <a:endParaRPr lang="fa-IR" dirty="0"/>
          </a:p>
        </p:txBody>
      </p:sp>
      <p:sp>
        <p:nvSpPr>
          <p:cNvPr id="3" name="Content Placeholder 2"/>
          <p:cNvSpPr>
            <a:spLocks noGrp="1"/>
          </p:cNvSpPr>
          <p:nvPr>
            <p:ph idx="1"/>
          </p:nvPr>
        </p:nvSpPr>
        <p:spPr/>
        <p:txBody>
          <a:bodyPr>
            <a:normAutofit fontScale="92500" lnSpcReduction="10000"/>
          </a:bodyPr>
          <a:lstStyle/>
          <a:p>
            <a:r>
              <a:rPr lang="ar-SA" dirty="0" smtClean="0">
                <a:cs typeface="B Zar" panose="00000400000000000000" pitchFamily="2" charset="-78"/>
              </a:rPr>
              <a:t>در این مدل از </a:t>
            </a:r>
            <a:r>
              <a:rPr lang="ar-SA" b="1" dirty="0" smtClean="0">
                <a:cs typeface="B Zar" panose="00000400000000000000" pitchFamily="2" charset="-78"/>
              </a:rPr>
              <a:t>منابع انبساط</a:t>
            </a:r>
            <a:r>
              <a:rPr lang="ar-SA" dirty="0" smtClean="0">
                <a:cs typeface="B Zar" panose="00000400000000000000" pitchFamily="2" charset="-78"/>
              </a:rPr>
              <a:t>، با کاهش و یا افزایش دمای سیستم، آب منبسط یا منقبض شده، هوا به منبع تزریق یا از آن خارج می‌شود. بدین ترتیب که در ابتدا </a:t>
            </a:r>
            <a:r>
              <a:rPr lang="ar-SA" dirty="0" smtClean="0">
                <a:cs typeface="B Zar" panose="00000400000000000000" pitchFamily="2" charset="-78"/>
                <a:hlinkClick r:id="rId2"/>
              </a:rPr>
              <a:t>شیر</a:t>
            </a:r>
            <a:r>
              <a:rPr lang="ar-SA" dirty="0" smtClean="0">
                <a:cs typeface="B Zar" panose="00000400000000000000" pitchFamily="2" charset="-78"/>
              </a:rPr>
              <a:t> الکترونیکی خروجی هوا بسته و </a:t>
            </a:r>
            <a:r>
              <a:rPr lang="ar-SA" dirty="0" smtClean="0">
                <a:cs typeface="B Zar" panose="00000400000000000000" pitchFamily="2" charset="-78"/>
                <a:hlinkClick r:id="rId3"/>
              </a:rPr>
              <a:t>کمپرسور</a:t>
            </a:r>
            <a:r>
              <a:rPr lang="ar-SA" dirty="0" smtClean="0">
                <a:cs typeface="B Zar" panose="00000400000000000000" pitchFamily="2" charset="-78"/>
              </a:rPr>
              <a:t> خاموش می‌باشد. در این حالت مقدار کمی آب در </a:t>
            </a:r>
            <a:r>
              <a:rPr lang="ar-SA" dirty="0" smtClean="0">
                <a:cs typeface="B Zar" panose="00000400000000000000" pitchFamily="2" charset="-78"/>
                <a:hlinkClick r:id="rId4"/>
              </a:rPr>
              <a:t>دما</a:t>
            </a:r>
            <a:r>
              <a:rPr lang="ar-SA" dirty="0" smtClean="0">
                <a:cs typeface="B Zar" panose="00000400000000000000" pitchFamily="2" charset="-78"/>
              </a:rPr>
              <a:t>ی پایین در منبع موجود است. بعد از گرم شدن آب، حجم آن افزایش می‌یابد و هوای درون منبع از طریق شیر خارج می‌شود. زمانی‌که مقدار آب درون منبع به بیشترین حجم مجاز خود رسید، شیر خروج هوا بسته می‌شود و فشار ثابت می‌گردد و در این حالت، در صورت کاهش دما که باعث کاهش حجم آب می‌گردد، هوا از طریق کمپرسور به منبع تزریق می‌گردد تا فشار هوای درون منبع ثابت بماند.</a:t>
            </a:r>
            <a:endParaRPr lang="en-US" dirty="0" smtClean="0">
              <a:cs typeface="B Zar" panose="00000400000000000000" pitchFamily="2" charset="-78"/>
            </a:endParaRPr>
          </a:p>
          <a:p>
            <a:endParaRPr lang="fa-IR"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sz="4400" b="1" dirty="0" smtClean="0">
                <a:solidFill>
                  <a:schemeClr val="tx1"/>
                </a:solidFill>
                <a:cs typeface="B Zar" panose="00000400000000000000" pitchFamily="2" charset="-78"/>
              </a:rPr>
              <a:t>منبع انبساط بسته دیافراگمی</a:t>
            </a:r>
            <a:r>
              <a:rPr lang="en-US" dirty="0" smtClean="0"/>
              <a:t/>
            </a:r>
            <a:br>
              <a:rPr lang="en-US" dirty="0" smtClean="0"/>
            </a:br>
            <a:endParaRPr lang="fa-IR" dirty="0"/>
          </a:p>
        </p:txBody>
      </p:sp>
      <p:sp>
        <p:nvSpPr>
          <p:cNvPr id="3" name="Content Placeholder 2"/>
          <p:cNvSpPr>
            <a:spLocks noGrp="1"/>
          </p:cNvSpPr>
          <p:nvPr>
            <p:ph idx="1"/>
          </p:nvPr>
        </p:nvSpPr>
        <p:spPr/>
        <p:txBody>
          <a:bodyPr>
            <a:normAutofit fontScale="92500" lnSpcReduction="10000"/>
          </a:bodyPr>
          <a:lstStyle/>
          <a:p>
            <a:r>
              <a:rPr lang="ar-SA" dirty="0" smtClean="0">
                <a:cs typeface="B Zar" panose="00000400000000000000" pitchFamily="2" charset="-78"/>
              </a:rPr>
              <a:t>در این مدل از </a:t>
            </a:r>
            <a:r>
              <a:rPr lang="ar-SA" b="1" dirty="0" smtClean="0">
                <a:cs typeface="B Zar" panose="00000400000000000000" pitchFamily="2" charset="-78"/>
              </a:rPr>
              <a:t>منبع انبساط</a:t>
            </a:r>
            <a:r>
              <a:rPr lang="ar-SA" dirty="0" smtClean="0">
                <a:cs typeface="B Zar" panose="00000400000000000000" pitchFamily="2" charset="-78"/>
              </a:rPr>
              <a:t>، برای جبران کاهش و یا افزایش آب منبسط شده، به منبع آب تزریق شده و یا از آن خارج می‌گردد. در حقیقت این منبع از یک بخش حاوی هوا یا </a:t>
            </a:r>
            <a:r>
              <a:rPr lang="ar-SA" dirty="0" smtClean="0">
                <a:cs typeface="B Zar" panose="00000400000000000000" pitchFamily="2" charset="-78"/>
                <a:hlinkClick r:id="rId2"/>
              </a:rPr>
              <a:t>نیتروژن</a:t>
            </a:r>
            <a:r>
              <a:rPr lang="ar-SA" dirty="0" smtClean="0">
                <a:cs typeface="B Zar" panose="00000400000000000000" pitchFamily="2" charset="-78"/>
              </a:rPr>
              <a:t> و یک بخش خالی تشکیل شده‌ که بوسیله یک دیافراگم پلاستیکی انعطاف‌پذیر از هم جدا شده‌اند. بخش گازی حاوی مقدار معینی از هوا و یا نیتروژن است که در متراکم‌ترین حالت بیشترین </a:t>
            </a:r>
            <a:r>
              <a:rPr lang="ar-SA" dirty="0" smtClean="0">
                <a:cs typeface="B Zar" panose="00000400000000000000" pitchFamily="2" charset="-78"/>
                <a:hlinkClick r:id="rId3"/>
              </a:rPr>
              <a:t>فشار</a:t>
            </a:r>
            <a:r>
              <a:rPr lang="ar-SA" dirty="0" smtClean="0">
                <a:cs typeface="B Zar" panose="00000400000000000000" pitchFamily="2" charset="-78"/>
              </a:rPr>
              <a:t> اعمال شده به چرخه را تحمل می‌نماید. بخش خالی منبع نیز توسط آب منبسط شده پر می‌شود. این آب منبسط شده، دیافراگم حائل بین دو بخش را آنقدر به سمت بخش گازی جابجا می‌کند که بخش گازی به فشرده ترین حالت حالت خود برسد که در این صورت فشار عملیاتی مورد نیاز چرخه تامین می‌گردد.</a:t>
            </a:r>
            <a:endParaRPr lang="en-US" dirty="0" smtClean="0">
              <a:cs typeface="B Zar" panose="00000400000000000000" pitchFamily="2" charset="-78"/>
            </a:endParaRPr>
          </a:p>
          <a:p>
            <a:endParaRPr lang="fa-I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10boiler.gif"/>
          <p:cNvPicPr>
            <a:picLocks noGrp="1" noChangeAspect="1"/>
          </p:cNvPicPr>
          <p:nvPr>
            <p:ph idx="1"/>
          </p:nvPr>
        </p:nvPicPr>
        <p:blipFill>
          <a:blip r:embed="rId2" cstate="print"/>
          <a:stretch>
            <a:fillRect/>
          </a:stretch>
        </p:blipFill>
        <p:spPr>
          <a:xfrm>
            <a:off x="1214414" y="1571612"/>
            <a:ext cx="6761779" cy="4214842"/>
          </a:xfrm>
        </p:spPr>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Zar" panose="00000400000000000000" pitchFamily="2" charset="-78"/>
              </a:rPr>
              <a:t>برج خنک‌کننده</a:t>
            </a:r>
            <a:endParaRPr lang="fa-IR" dirty="0">
              <a:cs typeface="B Zar" panose="00000400000000000000" pitchFamily="2" charset="-78"/>
            </a:endParaRPr>
          </a:p>
        </p:txBody>
      </p:sp>
      <p:sp>
        <p:nvSpPr>
          <p:cNvPr id="3" name="Content Placeholder 2"/>
          <p:cNvSpPr>
            <a:spLocks noGrp="1"/>
          </p:cNvSpPr>
          <p:nvPr>
            <p:ph idx="1"/>
          </p:nvPr>
        </p:nvSpPr>
        <p:spPr>
          <a:xfrm>
            <a:off x="214282" y="1554163"/>
            <a:ext cx="8777318" cy="3303598"/>
          </a:xfrm>
        </p:spPr>
        <p:txBody>
          <a:bodyPr/>
          <a:lstStyle/>
          <a:p>
            <a:r>
              <a:rPr lang="fa-IR" b="1" dirty="0" smtClean="0">
                <a:cs typeface="B Zar" panose="00000400000000000000" pitchFamily="2" charset="-78"/>
              </a:rPr>
              <a:t>برج خنک کننده</a:t>
            </a:r>
            <a:endParaRPr lang="en-US" dirty="0" smtClean="0">
              <a:cs typeface="B Zar" panose="00000400000000000000" pitchFamily="2" charset="-78"/>
            </a:endParaRPr>
          </a:p>
          <a:p>
            <a:r>
              <a:rPr lang="fa-IR" dirty="0" smtClean="0">
                <a:cs typeface="B Zar" panose="00000400000000000000" pitchFamily="2" charset="-78"/>
              </a:rPr>
              <a:t>دستگاهی است که برای خنک سازی آبی که در فرایندهای سردسازی سیستمهای </a:t>
            </a:r>
            <a:r>
              <a:rPr lang="fa-IR" dirty="0" smtClean="0">
                <a:cs typeface="B Zar" panose="00000400000000000000" pitchFamily="2" charset="-78"/>
                <a:hlinkClick r:id="rId2" tooltip="تهویه مطبوع"/>
              </a:rPr>
              <a:t>تهویه مطبوع</a:t>
            </a:r>
            <a:r>
              <a:rPr lang="fa-IR" dirty="0" smtClean="0">
                <a:cs typeface="B Zar" panose="00000400000000000000" pitchFamily="2" charset="-78"/>
              </a:rPr>
              <a:t>، </a:t>
            </a:r>
            <a:r>
              <a:rPr lang="fa-IR" dirty="0" smtClean="0">
                <a:cs typeface="B Zar" panose="00000400000000000000" pitchFamily="2" charset="-78"/>
                <a:hlinkClick r:id="rId3" tooltip="نیروگاه"/>
              </a:rPr>
              <a:t>نیروگاهها</a:t>
            </a:r>
            <a:r>
              <a:rPr lang="fa-IR" dirty="0" smtClean="0">
                <a:cs typeface="B Zar" panose="00000400000000000000" pitchFamily="2" charset="-78"/>
              </a:rPr>
              <a:t>، </a:t>
            </a:r>
            <a:r>
              <a:rPr lang="fa-IR" dirty="0" smtClean="0">
                <a:cs typeface="B Zar" panose="00000400000000000000" pitchFamily="2" charset="-78"/>
                <a:hlinkClick r:id="rId4" tooltip="پالایشگاه"/>
              </a:rPr>
              <a:t>پالایشگاهها</a:t>
            </a:r>
            <a:r>
              <a:rPr lang="fa-IR" dirty="0" smtClean="0">
                <a:cs typeface="B Zar" panose="00000400000000000000" pitchFamily="2" charset="-78"/>
              </a:rPr>
              <a:t> و دیگر واحدهای صنعتی مورد استفاده قرار می‌گیرد، به کار می‌رود .</a:t>
            </a:r>
            <a:endParaRPr lang="en-US" dirty="0" smtClean="0">
              <a:cs typeface="B Zar" panose="00000400000000000000" pitchFamily="2" charset="-78"/>
            </a:endParaRPr>
          </a:p>
          <a:p>
            <a:endParaRPr lang="fa-IR" dirty="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4000" b="1" dirty="0" smtClean="0">
                <a:cs typeface="B Zar" panose="00000400000000000000" pitchFamily="2" charset="-78"/>
              </a:rPr>
              <a:t>اجزا</a:t>
            </a:r>
            <a:r>
              <a:rPr lang="en-US" dirty="0" smtClean="0"/>
              <a:t/>
            </a:r>
            <a:br>
              <a:rPr lang="en-US" dirty="0" smtClean="0"/>
            </a:br>
            <a:endParaRPr lang="fa-IR" dirty="0"/>
          </a:p>
        </p:txBody>
      </p:sp>
      <p:sp>
        <p:nvSpPr>
          <p:cNvPr id="3" name="Content Placeholder 2"/>
          <p:cNvSpPr>
            <a:spLocks noGrp="1"/>
          </p:cNvSpPr>
          <p:nvPr>
            <p:ph idx="1"/>
          </p:nvPr>
        </p:nvSpPr>
        <p:spPr>
          <a:xfrm>
            <a:off x="304800" y="1071546"/>
            <a:ext cx="8686800" cy="5357850"/>
          </a:xfrm>
        </p:spPr>
        <p:txBody>
          <a:bodyPr>
            <a:normAutofit fontScale="70000" lnSpcReduction="20000"/>
          </a:bodyPr>
          <a:lstStyle/>
          <a:p>
            <a:r>
              <a:rPr lang="fa-IR" b="1" dirty="0" smtClean="0">
                <a:cs typeface="B Zar" panose="00000400000000000000" pitchFamily="2" charset="-78"/>
              </a:rPr>
              <a:t>۱- فن (</a:t>
            </a:r>
            <a:r>
              <a:rPr lang="fa-IR" b="1" dirty="0" smtClean="0">
                <a:cs typeface="B Zar" panose="00000400000000000000" pitchFamily="2" charset="-78"/>
                <a:hlinkClick r:id="rId2" tooltip="پنکه"/>
              </a:rPr>
              <a:t>پنکه</a:t>
            </a:r>
            <a:r>
              <a:rPr lang="fa-IR" b="1" dirty="0" smtClean="0">
                <a:cs typeface="B Zar" panose="00000400000000000000" pitchFamily="2" charset="-78"/>
              </a:rPr>
              <a:t>)</a:t>
            </a:r>
            <a:endParaRPr lang="en-US" dirty="0" smtClean="0">
              <a:cs typeface="B Zar" panose="00000400000000000000" pitchFamily="2" charset="-78"/>
            </a:endParaRPr>
          </a:p>
          <a:p>
            <a:r>
              <a:rPr lang="fa-IR" dirty="0" smtClean="0">
                <a:cs typeface="B Zar" panose="00000400000000000000" pitchFamily="2" charset="-78"/>
              </a:rPr>
              <a:t>فن‌ها نقش مهمی در خنک سازی دارند و از نوع </a:t>
            </a:r>
            <a:r>
              <a:rPr lang="fa-IR" dirty="0" smtClean="0">
                <a:cs typeface="B Zar" panose="00000400000000000000" pitchFamily="2" charset="-78"/>
                <a:hlinkClick r:id="rId3" tooltip="فن محوری"/>
              </a:rPr>
              <a:t>فن محوری</a:t>
            </a:r>
            <a:r>
              <a:rPr lang="fa-IR" dirty="0" smtClean="0">
                <a:cs typeface="B Zar" panose="00000400000000000000" pitchFamily="2" charset="-78"/>
              </a:rPr>
              <a:t> یا </a:t>
            </a:r>
            <a:r>
              <a:rPr lang="fa-IR" dirty="0" smtClean="0">
                <a:cs typeface="B Zar" panose="00000400000000000000" pitchFamily="2" charset="-78"/>
                <a:hlinkClick r:id="rId4" tooltip="سانتریفیوژ"/>
              </a:rPr>
              <a:t>سانتریفیوژ</a:t>
            </a:r>
            <a:r>
              <a:rPr lang="fa-IR" dirty="0" smtClean="0">
                <a:cs typeface="B Zar" panose="00000400000000000000" pitchFamily="2" charset="-78"/>
              </a:rPr>
              <a:t> می‌باشند.</a:t>
            </a:r>
            <a:endParaRPr lang="en-US" dirty="0" smtClean="0">
              <a:cs typeface="B Zar" panose="00000400000000000000" pitchFamily="2" charset="-78"/>
            </a:endParaRPr>
          </a:p>
          <a:p>
            <a:r>
              <a:rPr lang="fa-IR" b="1" dirty="0" smtClean="0">
                <a:cs typeface="B Zar" panose="00000400000000000000" pitchFamily="2" charset="-78"/>
              </a:rPr>
              <a:t>۲- پکینگ ها</a:t>
            </a:r>
            <a:endParaRPr lang="en-US" dirty="0" smtClean="0">
              <a:cs typeface="B Zar" panose="00000400000000000000" pitchFamily="2" charset="-78"/>
            </a:endParaRPr>
          </a:p>
          <a:p>
            <a:r>
              <a:rPr lang="fa-IR" dirty="0" smtClean="0">
                <a:cs typeface="B Zar" panose="00000400000000000000" pitchFamily="2" charset="-78"/>
              </a:rPr>
              <a:t>برای افزایش تبادل حرارتی بین جریان </a:t>
            </a:r>
            <a:r>
              <a:rPr lang="fa-IR" dirty="0" smtClean="0">
                <a:cs typeface="B Zar" panose="00000400000000000000" pitchFamily="2" charset="-78"/>
                <a:hlinkClick r:id="rId5" tooltip="آب و هوا"/>
              </a:rPr>
              <a:t>آب و هوا</a:t>
            </a:r>
            <a:r>
              <a:rPr lang="fa-IR" dirty="0" smtClean="0">
                <a:cs typeface="B Zar" panose="00000400000000000000" pitchFamily="2" charset="-78"/>
              </a:rPr>
              <a:t> در داخل برج خنک کن از پکینگ‌ها استفاده می‌گردد که با افزایش سطح تماس جریان آب با هوا و همچنین کاهش سرعت جریان آب، در خنک سازی جریان آب نقش موثری دارند.پکینگ‌ها بصورت شبکه‌ای بوده و در دو نوع غشایی(</a:t>
            </a:r>
            <a:r>
              <a:rPr lang="en-US" dirty="0" smtClean="0">
                <a:cs typeface="B Zar" panose="00000400000000000000" pitchFamily="2" charset="-78"/>
              </a:rPr>
              <a:t>Film Packing</a:t>
            </a:r>
            <a:r>
              <a:rPr lang="fa-IR" dirty="0" smtClean="0">
                <a:cs typeface="B Zar" panose="00000400000000000000" pitchFamily="2" charset="-78"/>
              </a:rPr>
              <a:t>) و اسپلاش (</a:t>
            </a:r>
            <a:r>
              <a:rPr lang="en-US" dirty="0" smtClean="0">
                <a:cs typeface="B Zar" panose="00000400000000000000" pitchFamily="2" charset="-78"/>
              </a:rPr>
              <a:t>Splash Packing</a:t>
            </a:r>
            <a:r>
              <a:rPr lang="fa-IR" dirty="0" smtClean="0">
                <a:cs typeface="B Zar" panose="00000400000000000000" pitchFamily="2" charset="-78"/>
              </a:rPr>
              <a:t>)در برج خنک کن‌ها مورد استفاده قرار می‌گیرند.</a:t>
            </a:r>
            <a:endParaRPr lang="en-US" dirty="0" smtClean="0">
              <a:cs typeface="B Zar" panose="00000400000000000000" pitchFamily="2" charset="-78"/>
            </a:endParaRPr>
          </a:p>
          <a:p>
            <a:r>
              <a:rPr lang="fa-IR" b="1" dirty="0" smtClean="0">
                <a:cs typeface="B Zar" panose="00000400000000000000" pitchFamily="2" charset="-78"/>
              </a:rPr>
              <a:t>۳- حوضچه یا باسین</a:t>
            </a:r>
            <a:endParaRPr lang="en-US" dirty="0" smtClean="0">
              <a:cs typeface="B Zar" panose="00000400000000000000" pitchFamily="2" charset="-78"/>
            </a:endParaRPr>
          </a:p>
          <a:p>
            <a:r>
              <a:rPr lang="fa-IR" dirty="0" smtClean="0">
                <a:cs typeface="B Zar" panose="00000400000000000000" pitchFamily="2" charset="-78"/>
              </a:rPr>
              <a:t>در قسمت زیرین برج خنک کن قرار دارد و آب خنک شده در آن جمع آوری شده و به سمت سیستم‌های سردسازی هدایت می‌شود.</a:t>
            </a:r>
            <a:endParaRPr lang="en-US" dirty="0" smtClean="0">
              <a:cs typeface="B Zar" panose="00000400000000000000" pitchFamily="2" charset="-78"/>
            </a:endParaRPr>
          </a:p>
          <a:p>
            <a:r>
              <a:rPr lang="fa-IR" b="1" dirty="0" smtClean="0">
                <a:cs typeface="B Zar" panose="00000400000000000000" pitchFamily="2" charset="-78"/>
              </a:rPr>
              <a:t>۴- قطره گیرها</a:t>
            </a:r>
            <a:endParaRPr lang="en-US" dirty="0" smtClean="0">
              <a:cs typeface="B Zar" panose="00000400000000000000" pitchFamily="2" charset="-78"/>
            </a:endParaRPr>
          </a:p>
          <a:p>
            <a:r>
              <a:rPr lang="fa-IR" dirty="0" smtClean="0">
                <a:cs typeface="B Zar" panose="00000400000000000000" pitchFamily="2" charset="-78"/>
              </a:rPr>
              <a:t>تیغه‌های قطره گیر برای جلوگیری از پخش ذرات آب و ممانعت از خروج آنها به محیط بیرون از برج خنک کن بکار می‌روند.</a:t>
            </a:r>
            <a:endParaRPr lang="en-US" dirty="0" smtClean="0">
              <a:cs typeface="B Zar" panose="00000400000000000000" pitchFamily="2" charset="-78"/>
            </a:endParaRPr>
          </a:p>
          <a:p>
            <a:r>
              <a:rPr lang="fa-IR" b="1" dirty="0" smtClean="0">
                <a:cs typeface="B Zar" panose="00000400000000000000" pitchFamily="2" charset="-78"/>
              </a:rPr>
              <a:t>جنس ساختاری</a:t>
            </a:r>
            <a:endParaRPr lang="en-US" dirty="0" smtClean="0">
              <a:cs typeface="B Zar" panose="00000400000000000000" pitchFamily="2" charset="-78"/>
            </a:endParaRPr>
          </a:p>
          <a:p>
            <a:r>
              <a:rPr lang="fa-IR" dirty="0" smtClean="0">
                <a:cs typeface="B Zar" panose="00000400000000000000" pitchFamily="2" charset="-78"/>
              </a:rPr>
              <a:t>برج خنک کن‌ها معمولاً به سه صورت فلزی، </a:t>
            </a:r>
            <a:r>
              <a:rPr lang="fa-IR" dirty="0" smtClean="0">
                <a:cs typeface="B Zar" panose="00000400000000000000" pitchFamily="2" charset="-78"/>
                <a:hlinkClick r:id="rId6" tooltip="فایبر گلاس"/>
              </a:rPr>
              <a:t>فایبر گلاسی</a:t>
            </a:r>
            <a:r>
              <a:rPr lang="fa-IR" dirty="0" smtClean="0">
                <a:cs typeface="B Zar" panose="00000400000000000000" pitchFamily="2" charset="-78"/>
              </a:rPr>
              <a:t> و </a:t>
            </a:r>
            <a:r>
              <a:rPr lang="fa-IR" dirty="0" smtClean="0">
                <a:cs typeface="B Zar" panose="00000400000000000000" pitchFamily="2" charset="-78"/>
                <a:hlinkClick r:id="rId7" tooltip="بتن"/>
              </a:rPr>
              <a:t>بتنی</a:t>
            </a:r>
            <a:r>
              <a:rPr lang="fa-IR" dirty="0" smtClean="0">
                <a:cs typeface="B Zar" panose="00000400000000000000" pitchFamily="2" charset="-78"/>
              </a:rPr>
              <a:t> ساخته می‌شوند</a:t>
            </a:r>
            <a:endParaRPr lang="fa-IR"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4000" b="1" dirty="0" smtClean="0">
                <a:cs typeface="B Zar" panose="00000400000000000000" pitchFamily="2" charset="-78"/>
              </a:rPr>
              <a:t>دسته بندی</a:t>
            </a:r>
            <a:r>
              <a:rPr lang="en-US" dirty="0" smtClean="0"/>
              <a:t/>
            </a:r>
            <a:br>
              <a:rPr lang="en-US" dirty="0" smtClean="0"/>
            </a:br>
            <a:endParaRPr lang="fa-IR" dirty="0"/>
          </a:p>
        </p:txBody>
      </p:sp>
      <p:sp>
        <p:nvSpPr>
          <p:cNvPr id="3" name="Content Placeholder 2"/>
          <p:cNvSpPr>
            <a:spLocks noGrp="1"/>
          </p:cNvSpPr>
          <p:nvPr>
            <p:ph idx="1"/>
          </p:nvPr>
        </p:nvSpPr>
        <p:spPr/>
        <p:txBody>
          <a:bodyPr/>
          <a:lstStyle/>
          <a:p>
            <a:r>
              <a:rPr lang="fa-IR" dirty="0" smtClean="0">
                <a:cs typeface="B Zar" panose="00000400000000000000" pitchFamily="2" charset="-78"/>
              </a:rPr>
              <a:t>برج خنک کن‌ها را با توجه به موارد زیر می‌توان دسته بندی کرد.البته باید توجه داشت که یک برج خنک کن می‌تواند ترکیبی از هر کدام از دسته‌های زیر باشد و این دسته بندی صرفاً برای نشان دادن وضعیت عملکرد برج خنک کن‌ها در حالات زیر می‌باشد:</a:t>
            </a:r>
            <a:endParaRPr lang="fa-IR"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546"/>
            <a:ext cx="8686800" cy="4857784"/>
          </a:xfrm>
        </p:spPr>
        <p:txBody>
          <a:bodyPr>
            <a:normAutofit fontScale="92500" lnSpcReduction="20000"/>
          </a:bodyPr>
          <a:lstStyle/>
          <a:p>
            <a:r>
              <a:rPr lang="fa-IR" b="1" dirty="0" smtClean="0">
                <a:cs typeface="B Zar" panose="00000400000000000000" pitchFamily="2" charset="-78"/>
              </a:rPr>
              <a:t>۱-نیروی محرک جریان هوا</a:t>
            </a:r>
            <a:endParaRPr lang="en-US" dirty="0" smtClean="0">
              <a:cs typeface="B Zar" panose="00000400000000000000" pitchFamily="2" charset="-78"/>
            </a:endParaRPr>
          </a:p>
          <a:p>
            <a:r>
              <a:rPr lang="fa-IR" b="1" dirty="0" smtClean="0">
                <a:cs typeface="B Zar" panose="00000400000000000000" pitchFamily="2" charset="-78"/>
              </a:rPr>
              <a:t>برج خنک‌کن فن‌دار(مکانیکی)</a:t>
            </a:r>
            <a:endParaRPr lang="en-US" dirty="0" smtClean="0">
              <a:cs typeface="B Zar" panose="00000400000000000000" pitchFamily="2" charset="-78"/>
            </a:endParaRPr>
          </a:p>
          <a:p>
            <a:r>
              <a:rPr lang="fa-IR" b="1" dirty="0" smtClean="0">
                <a:cs typeface="B Zar" panose="00000400000000000000" pitchFamily="2" charset="-78"/>
              </a:rPr>
              <a:t>برج خنک کن بدون فن (طبیعی)</a:t>
            </a:r>
            <a:endParaRPr lang="en-US" dirty="0" smtClean="0">
              <a:cs typeface="B Zar" panose="00000400000000000000" pitchFamily="2" charset="-78"/>
            </a:endParaRPr>
          </a:p>
          <a:p>
            <a:r>
              <a:rPr lang="fa-IR" b="1" dirty="0" smtClean="0">
                <a:cs typeface="B Zar" panose="00000400000000000000" pitchFamily="2" charset="-78"/>
              </a:rPr>
              <a:t>۲-مکانیسم انتقال حرارت</a:t>
            </a:r>
            <a:endParaRPr lang="en-US" dirty="0" smtClean="0">
              <a:cs typeface="B Zar" panose="00000400000000000000" pitchFamily="2" charset="-78"/>
            </a:endParaRPr>
          </a:p>
          <a:p>
            <a:r>
              <a:rPr lang="fa-IR" b="1" dirty="0" smtClean="0">
                <a:cs typeface="B Zar" panose="00000400000000000000" pitchFamily="2" charset="-78"/>
              </a:rPr>
              <a:t>برج خنک کن مرطوب</a:t>
            </a:r>
            <a:endParaRPr lang="en-US" dirty="0" smtClean="0">
              <a:cs typeface="B Zar" panose="00000400000000000000" pitchFamily="2" charset="-78"/>
            </a:endParaRPr>
          </a:p>
          <a:p>
            <a:r>
              <a:rPr lang="fa-IR" b="1" dirty="0" smtClean="0">
                <a:cs typeface="B Zar" panose="00000400000000000000" pitchFamily="2" charset="-78"/>
              </a:rPr>
              <a:t>برج خنک کن خشک</a:t>
            </a:r>
            <a:endParaRPr lang="en-US" dirty="0" smtClean="0">
              <a:cs typeface="B Zar" panose="00000400000000000000" pitchFamily="2" charset="-78"/>
            </a:endParaRPr>
          </a:p>
          <a:p>
            <a:r>
              <a:rPr lang="fa-IR" b="1" dirty="0" smtClean="0">
                <a:cs typeface="B Zar" panose="00000400000000000000" pitchFamily="2" charset="-78"/>
              </a:rPr>
              <a:t>برج خنک کن خشک-مرطوب</a:t>
            </a:r>
            <a:endParaRPr lang="en-US" dirty="0" smtClean="0">
              <a:cs typeface="B Zar" panose="00000400000000000000" pitchFamily="2" charset="-78"/>
            </a:endParaRPr>
          </a:p>
          <a:p>
            <a:r>
              <a:rPr lang="fa-IR" b="1" dirty="0" smtClean="0">
                <a:cs typeface="B Zar" panose="00000400000000000000" pitchFamily="2" charset="-78"/>
              </a:rPr>
              <a:t>۳-نحوه برخورد جریان‌های آب و هوا</a:t>
            </a:r>
            <a:endParaRPr lang="en-US" dirty="0" smtClean="0">
              <a:cs typeface="B Zar" panose="00000400000000000000" pitchFamily="2" charset="-78"/>
            </a:endParaRPr>
          </a:p>
          <a:p>
            <a:r>
              <a:rPr lang="fa-IR" b="1" dirty="0" smtClean="0">
                <a:cs typeface="B Zar" panose="00000400000000000000" pitchFamily="2" charset="-78"/>
              </a:rPr>
              <a:t>برج خنک کن با جریان هوای متقاطع</a:t>
            </a:r>
            <a:endParaRPr lang="en-US" dirty="0" smtClean="0">
              <a:cs typeface="B Zar" panose="00000400000000000000" pitchFamily="2" charset="-78"/>
            </a:endParaRPr>
          </a:p>
          <a:p>
            <a:r>
              <a:rPr lang="fa-IR" b="1" dirty="0" smtClean="0">
                <a:cs typeface="B Zar" panose="00000400000000000000" pitchFamily="2" charset="-78"/>
              </a:rPr>
              <a:t>برج خنک کن با جریان هوای مخالف</a:t>
            </a:r>
            <a:endParaRPr lang="en-US" dirty="0" smtClean="0">
              <a:cs typeface="B Zar" panose="00000400000000000000" pitchFamily="2" charset="-78"/>
            </a:endParaRPr>
          </a:p>
          <a:p>
            <a:endParaRPr lang="fa-IR"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a-IR" b="1" dirty="0" smtClean="0">
                <a:cs typeface="B Zar" panose="00000400000000000000" pitchFamily="2" charset="-78"/>
              </a:rPr>
              <a:t>اساس کار</a:t>
            </a:r>
            <a:endParaRPr lang="en-US" dirty="0" smtClean="0">
              <a:cs typeface="B Zar" panose="00000400000000000000" pitchFamily="2" charset="-78"/>
            </a:endParaRPr>
          </a:p>
          <a:p>
            <a:r>
              <a:rPr lang="fa-IR" dirty="0" smtClean="0">
                <a:cs typeface="B Zar" panose="00000400000000000000" pitchFamily="2" charset="-78"/>
              </a:rPr>
              <a:t>اساس کار تمام برج خنک کن‌ها بر مبنای ایجاد سطح تماس بیشتر بین جریان آب گرم و هوای سرد و در نتیجه تبادل حرارتی بین این دو می‌باشد. عموماً در برج خنک کن‌ها آب گرم توسط لوله‌هایی به بالای برج منتقل شده و در آنجا یا بصورت طبیعی و یا با آبفشانهایی به سمت پایین برج به جریان می‌افتد که در طول این مسیر با توجه به نوع برج به شیوه‌های مختلف با جریان هوای سرد برخورد می‌کند.</a:t>
            </a:r>
            <a:endParaRPr lang="en-US" dirty="0" smtClean="0">
              <a:cs typeface="B Zar" panose="00000400000000000000" pitchFamily="2" charset="-78"/>
            </a:endParaRPr>
          </a:p>
          <a:p>
            <a:endParaRPr lang="fa-IR" dirty="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b="1" dirty="0" smtClean="0">
                <a:cs typeface="B Zar" panose="00000400000000000000" pitchFamily="2" charset="-78"/>
              </a:rPr>
              <a:t>محل نصب</a:t>
            </a:r>
            <a:endParaRPr lang="en-US" dirty="0" smtClean="0">
              <a:cs typeface="B Zar" panose="00000400000000000000" pitchFamily="2" charset="-78"/>
            </a:endParaRPr>
          </a:p>
          <a:p>
            <a:r>
              <a:rPr lang="fa-IR" dirty="0" smtClean="0">
                <a:cs typeface="B Zar" panose="00000400000000000000" pitchFamily="2" charset="-78"/>
              </a:rPr>
              <a:t>محل نصب برج خنک کن باید بگونه‌ای باشد که مانعی در اطراف آن برای ورود جریان هوای تازه به داخل برج وجود نداشته باشد همچنین در صورت استفاده از چندین برج در کنار هم باید تدبیری اندیشه شود که هوای گرم خروجی از برجها مستقیماً وارد همدیگر نشده تا باعث کاهش راندمان و عدم کارایی برج شوند.</a:t>
            </a:r>
            <a:endParaRPr lang="en-US" dirty="0" smtClean="0">
              <a:cs typeface="B Zar" panose="00000400000000000000" pitchFamily="2" charset="-78"/>
            </a:endParaRPr>
          </a:p>
          <a:p>
            <a:endParaRPr lang="fa-IR" dirty="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81194" y="0"/>
            <a:ext cx="7062806" cy="1042974"/>
          </a:xfrm>
        </p:spPr>
        <p:txBody>
          <a:bodyPr>
            <a:normAutofit/>
          </a:bodyPr>
          <a:lstStyle/>
          <a:p>
            <a:r>
              <a:rPr lang="fa-IR" sz="3200" b="1" dirty="0" smtClean="0">
                <a:cs typeface="B Zar" panose="00000400000000000000" pitchFamily="2" charset="-78"/>
              </a:rPr>
              <a:t>همه چیز درباره گرمایش از کف</a:t>
            </a:r>
            <a:endParaRPr lang="fa-IR" sz="3200" dirty="0">
              <a:cs typeface="B Zar" panose="00000400000000000000" pitchFamily="2" charset="-78"/>
            </a:endParaRPr>
          </a:p>
        </p:txBody>
      </p:sp>
      <p:pic>
        <p:nvPicPr>
          <p:cNvPr id="11266" name="Picture 2"/>
          <p:cNvPicPr>
            <a:picLocks noGrp="1" noChangeAspect="1" noChangeArrowheads="1"/>
          </p:cNvPicPr>
          <p:nvPr>
            <p:ph idx="1"/>
          </p:nvPr>
        </p:nvPicPr>
        <p:blipFill>
          <a:blip r:embed="rId2"/>
          <a:srcRect/>
          <a:stretch>
            <a:fillRect/>
          </a:stretch>
        </p:blipFill>
        <p:spPr bwMode="auto">
          <a:xfrm>
            <a:off x="428596" y="1142984"/>
            <a:ext cx="8286808" cy="5429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00042"/>
            <a:ext cx="8686800" cy="5580083"/>
          </a:xfrm>
        </p:spPr>
        <p:txBody>
          <a:bodyPr>
            <a:normAutofit/>
          </a:bodyPr>
          <a:lstStyle/>
          <a:p>
            <a:r>
              <a:rPr lang="fa-IR" sz="2800" b="1" dirty="0" smtClean="0">
                <a:cs typeface="B Zar" panose="00000400000000000000" pitchFamily="2" charset="-78"/>
              </a:rPr>
              <a:t>به طور کلی سه نوع روش گرمایش از کف موجود است:</a:t>
            </a:r>
            <a:endParaRPr lang="fa-IR" sz="2800" dirty="0">
              <a:cs typeface="B Zar" panose="00000400000000000000" pitchFamily="2" charset="-78"/>
            </a:endParaRPr>
          </a:p>
        </p:txBody>
      </p:sp>
      <p:sp>
        <p:nvSpPr>
          <p:cNvPr id="4" name="Rectangle 3"/>
          <p:cNvSpPr/>
          <p:nvPr/>
        </p:nvSpPr>
        <p:spPr>
          <a:xfrm>
            <a:off x="2928926" y="1785926"/>
            <a:ext cx="5572148" cy="1384995"/>
          </a:xfrm>
          <a:prstGeom prst="rect">
            <a:avLst/>
          </a:prstGeom>
        </p:spPr>
        <p:txBody>
          <a:bodyPr wrap="square">
            <a:spAutoFit/>
          </a:bodyPr>
          <a:lstStyle/>
          <a:p>
            <a:r>
              <a:rPr lang="fa-IR" dirty="0" smtClean="0"/>
              <a:t>1</a:t>
            </a:r>
            <a:r>
              <a:rPr lang="fa-IR" sz="2800" dirty="0" smtClean="0">
                <a:cs typeface="B Zar" panose="00000400000000000000" pitchFamily="2" charset="-78"/>
              </a:rPr>
              <a:t>. گرمایش با هواي گرم</a:t>
            </a:r>
          </a:p>
          <a:p>
            <a:r>
              <a:rPr lang="fa-IR" sz="2800" dirty="0" smtClean="0">
                <a:cs typeface="B Zar" panose="00000400000000000000" pitchFamily="2" charset="-78"/>
              </a:rPr>
              <a:t>2. گرمایش با جریان الکتریسیته</a:t>
            </a:r>
          </a:p>
          <a:p>
            <a:r>
              <a:rPr lang="fa-IR" sz="2800" dirty="0" smtClean="0">
                <a:cs typeface="B Zar" panose="00000400000000000000" pitchFamily="2" charset="-78"/>
              </a:rPr>
              <a:t>3. گرمایش با آب گرم</a:t>
            </a:r>
            <a:endParaRPr lang="fa-IR" sz="2800"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p:cNvPicPr>
            <a:picLocks noGrp="1" noChangeAspect="1" noChangeArrowheads="1"/>
          </p:cNvPicPr>
          <p:nvPr>
            <p:ph idx="1"/>
          </p:nvPr>
        </p:nvPicPr>
        <p:blipFill>
          <a:blip r:embed="rId2"/>
          <a:srcRect/>
          <a:stretch>
            <a:fillRect/>
          </a:stretch>
        </p:blipFill>
        <p:spPr bwMode="auto">
          <a:xfrm>
            <a:off x="642910" y="642918"/>
            <a:ext cx="7858180" cy="57864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686800" cy="5365769"/>
          </a:xfrm>
        </p:spPr>
        <p:txBody>
          <a:bodyPr>
            <a:normAutofit/>
          </a:bodyPr>
          <a:lstStyle/>
          <a:p>
            <a:pPr algn="ctr"/>
            <a:r>
              <a:rPr lang="fa-IR" b="1" dirty="0" smtClean="0">
                <a:cs typeface="B Zar" panose="00000400000000000000" pitchFamily="2" charset="-78"/>
              </a:rPr>
              <a:t>نمایی از اجراي سیستم گرمایش از کف:</a:t>
            </a:r>
            <a:endParaRPr lang="fa-IR" dirty="0">
              <a:cs typeface="B Zar" panose="00000400000000000000" pitchFamily="2" charset="-78"/>
            </a:endParaRPr>
          </a:p>
        </p:txBody>
      </p:sp>
      <p:pic>
        <p:nvPicPr>
          <p:cNvPr id="12290" name="Picture 2"/>
          <p:cNvPicPr>
            <a:picLocks noChangeAspect="1" noChangeArrowheads="1"/>
          </p:cNvPicPr>
          <p:nvPr/>
        </p:nvPicPr>
        <p:blipFill>
          <a:blip r:embed="rId2"/>
          <a:srcRect/>
          <a:stretch>
            <a:fillRect/>
          </a:stretch>
        </p:blipFill>
        <p:spPr bwMode="auto">
          <a:xfrm>
            <a:off x="1071538" y="1000108"/>
            <a:ext cx="7000924" cy="5643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300.jpg"/>
          <p:cNvPicPr>
            <a:picLocks noGrp="1" noChangeAspect="1"/>
          </p:cNvPicPr>
          <p:nvPr>
            <p:ph idx="1"/>
          </p:nvPr>
        </p:nvPicPr>
        <p:blipFill>
          <a:blip r:embed="rId2" cstate="print"/>
          <a:stretch>
            <a:fillRect/>
          </a:stretch>
        </p:blipFill>
        <p:spPr>
          <a:xfrm>
            <a:off x="285720" y="1857364"/>
            <a:ext cx="2686069" cy="3357586"/>
          </a:xfrm>
        </p:spPr>
      </p:pic>
      <p:pic>
        <p:nvPicPr>
          <p:cNvPr id="5" name="Picture 4" descr="s400.jpg"/>
          <p:cNvPicPr>
            <a:picLocks noChangeAspect="1"/>
          </p:cNvPicPr>
          <p:nvPr/>
        </p:nvPicPr>
        <p:blipFill>
          <a:blip r:embed="rId3" cstate="print"/>
          <a:stretch>
            <a:fillRect/>
          </a:stretch>
        </p:blipFill>
        <p:spPr>
          <a:xfrm>
            <a:off x="3214678" y="1857364"/>
            <a:ext cx="2667013" cy="3333766"/>
          </a:xfrm>
          <a:prstGeom prst="rect">
            <a:avLst/>
          </a:prstGeom>
        </p:spPr>
      </p:pic>
      <p:pic>
        <p:nvPicPr>
          <p:cNvPr id="6" name="Picture 5" descr="torbo.jpg"/>
          <p:cNvPicPr>
            <a:picLocks noChangeAspect="1"/>
          </p:cNvPicPr>
          <p:nvPr/>
        </p:nvPicPr>
        <p:blipFill>
          <a:blip r:embed="rId4" cstate="print"/>
          <a:stretch>
            <a:fillRect/>
          </a:stretch>
        </p:blipFill>
        <p:spPr>
          <a:xfrm>
            <a:off x="6072198" y="1857364"/>
            <a:ext cx="2628919" cy="3286149"/>
          </a:xfrm>
          <a:prstGeom prst="rect">
            <a:avLst/>
          </a:prstGeom>
        </p:spPr>
      </p:pic>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srcRect/>
          <a:stretch>
            <a:fillRect/>
          </a:stretch>
        </p:blipFill>
        <p:spPr bwMode="auto">
          <a:xfrm>
            <a:off x="714348" y="785794"/>
            <a:ext cx="7643865" cy="55007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srcRect/>
          <a:stretch>
            <a:fillRect/>
          </a:stretch>
        </p:blipFill>
        <p:spPr bwMode="auto">
          <a:xfrm>
            <a:off x="571472" y="500042"/>
            <a:ext cx="7858179" cy="592935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a:srcRect/>
          <a:stretch>
            <a:fillRect/>
          </a:stretch>
        </p:blipFill>
        <p:spPr bwMode="auto">
          <a:xfrm>
            <a:off x="785786" y="571480"/>
            <a:ext cx="7572428" cy="5715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accent6">
                    <a:lumMod val="50000"/>
                  </a:schemeClr>
                </a:solidFill>
              </a:rPr>
              <a:t>B</a:t>
            </a:r>
            <a:r>
              <a:rPr lang="fa-IR" sz="4400" b="1" dirty="0" smtClean="0">
                <a:solidFill>
                  <a:schemeClr val="accent6">
                    <a:lumMod val="50000"/>
                  </a:schemeClr>
                </a:solidFill>
                <a:cs typeface="B Zar" panose="00000400000000000000" pitchFamily="2" charset="-78"/>
              </a:rPr>
              <a:t>.تاسیسات الکتریکی (</a:t>
            </a:r>
            <a:r>
              <a:rPr lang="en-US" sz="4400" b="1" dirty="0" smtClean="0">
                <a:solidFill>
                  <a:schemeClr val="accent6">
                    <a:lumMod val="50000"/>
                  </a:schemeClr>
                </a:solidFill>
                <a:cs typeface="B Zar" panose="00000400000000000000" pitchFamily="2" charset="-78"/>
              </a:rPr>
              <a:t>electrical</a:t>
            </a:r>
            <a:r>
              <a:rPr lang="fa-IR" sz="4400" b="1" dirty="0" smtClean="0">
                <a:solidFill>
                  <a:schemeClr val="accent6">
                    <a:lumMod val="50000"/>
                  </a:schemeClr>
                </a:solidFill>
                <a:cs typeface="B Zar" panose="00000400000000000000" pitchFamily="2" charset="-78"/>
              </a:rPr>
              <a:t>)</a:t>
            </a:r>
            <a:r>
              <a:rPr lang="fa-IR" dirty="0" smtClean="0">
                <a:solidFill>
                  <a:schemeClr val="accent6">
                    <a:lumMod val="50000"/>
                  </a:schemeClr>
                </a:solidFill>
              </a:rPr>
              <a:t/>
            </a:r>
            <a:br>
              <a:rPr lang="fa-IR" dirty="0" smtClean="0">
                <a:solidFill>
                  <a:schemeClr val="accent6">
                    <a:lumMod val="50000"/>
                  </a:schemeClr>
                </a:solidFill>
              </a:rPr>
            </a:br>
            <a:endParaRPr lang="fa-IR" dirty="0"/>
          </a:p>
        </p:txBody>
      </p:sp>
      <p:sp>
        <p:nvSpPr>
          <p:cNvPr id="3" name="Content Placeholder 2"/>
          <p:cNvSpPr>
            <a:spLocks noGrp="1"/>
          </p:cNvSpPr>
          <p:nvPr>
            <p:ph idx="1"/>
          </p:nvPr>
        </p:nvSpPr>
        <p:spPr/>
        <p:txBody>
          <a:bodyPr/>
          <a:lstStyle/>
          <a:p>
            <a:r>
              <a:rPr lang="fa-IR" dirty="0" smtClean="0">
                <a:latin typeface="0 Badr"/>
                <a:cs typeface="B Zar" panose="00000400000000000000" pitchFamily="2" charset="-78"/>
              </a:rPr>
              <a:t>ﺗﺎﺳﯿﺴﺎت اﻟﮑﺘﺮﯾﮑﯽ: </a:t>
            </a:r>
          </a:p>
          <a:p>
            <a:pPr>
              <a:buNone/>
            </a:pPr>
            <a:r>
              <a:rPr lang="fa-IR" dirty="0" smtClean="0">
                <a:latin typeface="0 Badr"/>
                <a:cs typeface="B Zar" panose="00000400000000000000" pitchFamily="2" charset="-78"/>
              </a:rPr>
              <a:t>ﻣﺠﻤﻮﻋﻪ اي اﺳﺖ از ﺗﺠﻬﯿﺰات اﻟﮑﺘﺮﯾﮑﯽ ﺑﻪ ﻫﻢﭘﯿﻮﺳﺘﻪ ﺑﺮاي اﻧﺠﺎم ﻫﺪف ﯾﺎ اﻫﺪاف ﻣﻌـﯿﻦ</a:t>
            </a:r>
          </a:p>
          <a:p>
            <a:pPr>
              <a:buNone/>
            </a:pPr>
            <a:r>
              <a:rPr lang="fa-IR" dirty="0" smtClean="0">
                <a:latin typeface="0 Badr"/>
                <a:cs typeface="B Zar" panose="00000400000000000000" pitchFamily="2" charset="-78"/>
              </a:rPr>
              <a:t>ﮐﻪ داراي ﻣﺸﺨﺼﺼﻪ ﻫﺎي ﻫﻤﺎﻫﻨﮓ وﻣﺮﺗﺒﻂ ﺑﺎﺷﻨﺪ.</a:t>
            </a:r>
            <a:endParaRPr lang="fa-IR" dirty="0">
              <a:latin typeface="0 Badr"/>
              <a:cs typeface="B Zar" panose="00000400000000000000" pitchFamily="2" charset="-78"/>
            </a:endParaRP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منبع	</a:t>
            </a:r>
            <a:endParaRPr lang="en-US" dirty="0"/>
          </a:p>
        </p:txBody>
      </p:sp>
      <p:sp>
        <p:nvSpPr>
          <p:cNvPr id="3" name="Content Placeholder 2"/>
          <p:cNvSpPr>
            <a:spLocks noGrp="1"/>
          </p:cNvSpPr>
          <p:nvPr>
            <p:ph idx="1"/>
          </p:nvPr>
        </p:nvSpPr>
        <p:spPr/>
        <p:txBody>
          <a:bodyPr/>
          <a:lstStyle/>
          <a:p>
            <a:r>
              <a:rPr lang="fa-IR" dirty="0" smtClean="0"/>
              <a:t>مرجع تخصصی مهندسین ایران | معمارفا</a:t>
            </a:r>
          </a:p>
          <a:p>
            <a:r>
              <a:rPr lang="en-US" smtClean="0">
                <a:hlinkClick r:id="rId2"/>
              </a:rPr>
              <a:t>www.memarfa.com</a:t>
            </a:r>
            <a:endParaRPr lang="en-US" smtClean="0"/>
          </a:p>
          <a:p>
            <a:endParaRPr lang="en-US" dirty="0"/>
          </a:p>
        </p:txBody>
      </p:sp>
    </p:spTree>
    <p:extLst>
      <p:ext uri="{BB962C8B-B14F-4D97-AF65-F5344CB8AC3E}">
        <p14:creationId xmlns:p14="http://schemas.microsoft.com/office/powerpoint/2010/main" val="2751941279"/>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996952"/>
            <a:ext cx="8686800" cy="838200"/>
          </a:xfrm>
        </p:spPr>
        <p:txBody>
          <a:bodyPr>
            <a:noAutofit/>
          </a:bodyPr>
          <a:lstStyle/>
          <a:p>
            <a:pPr algn="ctr"/>
            <a:r>
              <a:rPr lang="en-US" sz="8000" dirty="0" smtClean="0"/>
              <a:t>THE END</a:t>
            </a:r>
            <a:endParaRPr lang="fa-IR" sz="8000" dirty="0"/>
          </a:p>
        </p:txBody>
      </p:sp>
      <p:sp>
        <p:nvSpPr>
          <p:cNvPr id="3" name="Content Placeholder 2"/>
          <p:cNvSpPr>
            <a:spLocks noGrp="1"/>
          </p:cNvSpPr>
          <p:nvPr>
            <p:ph idx="1"/>
          </p:nvPr>
        </p:nvSpPr>
        <p:spPr/>
        <p:txBody>
          <a:bodyPr/>
          <a:lstStyle/>
          <a:p>
            <a:endParaRPr lang="fa-I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titled.png"/>
          <p:cNvPicPr>
            <a:picLocks noGrp="1" noChangeAspect="1"/>
          </p:cNvPicPr>
          <p:nvPr>
            <p:ph idx="1"/>
          </p:nvPr>
        </p:nvPicPr>
        <p:blipFill>
          <a:blip r:embed="rId2" cstate="print"/>
          <a:stretch>
            <a:fillRect/>
          </a:stretch>
        </p:blipFill>
        <p:spPr>
          <a:xfrm>
            <a:off x="571472" y="1500174"/>
            <a:ext cx="7828501" cy="3786214"/>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4149080"/>
            <a:ext cx="8458200" cy="3078834"/>
          </a:xfrm>
        </p:spPr>
        <p:txBody>
          <a:bodyPr>
            <a:normAutofit/>
          </a:bodyPr>
          <a:lstStyle/>
          <a:p>
            <a:pPr marL="742950" indent="-742950" algn="r"/>
            <a:endParaRPr lang="fa-IR" dirty="0"/>
          </a:p>
        </p:txBody>
      </p:sp>
      <p:sp>
        <p:nvSpPr>
          <p:cNvPr id="3" name="Subtitle 2"/>
          <p:cNvSpPr>
            <a:spLocks noGrp="1"/>
          </p:cNvSpPr>
          <p:nvPr>
            <p:ph type="subTitle" idx="1"/>
          </p:nvPr>
        </p:nvSpPr>
        <p:spPr>
          <a:xfrm>
            <a:off x="971600" y="0"/>
            <a:ext cx="8458200" cy="1656184"/>
          </a:xfrm>
        </p:spPr>
        <p:txBody>
          <a:bodyPr>
            <a:noAutofit/>
          </a:bodyPr>
          <a:lstStyle/>
          <a:p>
            <a:pPr algn="ctr"/>
            <a:r>
              <a:rPr lang="fa-IR" sz="6600" b="1" dirty="0" smtClean="0">
                <a:cs typeface="0 Badr"/>
              </a:rPr>
              <a:t>تاسیسات ساختمانی</a:t>
            </a:r>
            <a:endParaRPr lang="fa-IR" sz="6600" b="1" dirty="0">
              <a:cs typeface="0 Badr"/>
            </a:endParaRPr>
          </a:p>
        </p:txBody>
      </p:sp>
      <p:sp>
        <p:nvSpPr>
          <p:cNvPr id="5" name="Rectangle 4"/>
          <p:cNvSpPr/>
          <p:nvPr/>
        </p:nvSpPr>
        <p:spPr>
          <a:xfrm>
            <a:off x="1043608" y="2348880"/>
            <a:ext cx="3744416" cy="3096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6" name="Picture 2" descr="C:\Users\Saeeid\Desktop\tasisat\th.jpg"/>
          <p:cNvPicPr>
            <a:picLocks noChangeAspect="1" noChangeArrowheads="1"/>
          </p:cNvPicPr>
          <p:nvPr/>
        </p:nvPicPr>
        <p:blipFill>
          <a:blip r:embed="rId2" cstate="print"/>
          <a:srcRect/>
          <a:stretch>
            <a:fillRect/>
          </a:stretch>
        </p:blipFill>
        <p:spPr bwMode="auto">
          <a:xfrm>
            <a:off x="683568" y="-581218"/>
            <a:ext cx="8460432" cy="8460432"/>
          </a:xfrm>
          <a:prstGeom prst="rect">
            <a:avLst/>
          </a:prstGeom>
          <a:noFill/>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3071810"/>
            <a:ext cx="8686800" cy="838200"/>
          </a:xfrm>
        </p:spPr>
        <p:txBody>
          <a:bodyPr>
            <a:noAutofit/>
          </a:bodyPr>
          <a:lstStyle/>
          <a:p>
            <a:pPr algn="ctr"/>
            <a:r>
              <a:rPr lang="fa-IR" sz="13800" dirty="0" smtClean="0">
                <a:cs typeface="B Zar" panose="00000400000000000000" pitchFamily="2" charset="-78"/>
              </a:rPr>
              <a:t>دیگ </a:t>
            </a:r>
            <a:br>
              <a:rPr lang="fa-IR" sz="13800" dirty="0" smtClean="0">
                <a:cs typeface="B Zar" panose="00000400000000000000" pitchFamily="2" charset="-78"/>
              </a:rPr>
            </a:br>
            <a:r>
              <a:rPr lang="fa-IR" sz="13800" dirty="0" smtClean="0">
                <a:cs typeface="B Zar" panose="00000400000000000000" pitchFamily="2" charset="-78"/>
              </a:rPr>
              <a:t>فولادی</a:t>
            </a:r>
            <a:endParaRPr lang="fa-IR" sz="13800"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285860"/>
            <a:ext cx="8686800" cy="4525963"/>
          </a:xfrm>
        </p:spPr>
        <p:txBody>
          <a:bodyPr>
            <a:normAutofit/>
          </a:bodyPr>
          <a:lstStyle/>
          <a:p>
            <a:r>
              <a:rPr lang="fa-IR" sz="4000" dirty="0" smtClean="0">
                <a:cs typeface="B Zar" panose="00000400000000000000" pitchFamily="2" charset="-78"/>
              </a:rPr>
              <a:t>ديگ‌هاي فولادي به صورت يك پارچه در دو نوع ، يا با لوله هاي آتش (كه در گازهاي حاصل از عمل احتراق از درون لوله‌ها عبور مي كند ) و با لوله‌هاي آب ( كه در آن آب از داخل لوله‌ها مي گذرد ) بر حسب سفارش خريدار مطابق ظرفيت مورد نظر ساخته مي‌شوند </a:t>
            </a:r>
            <a:endParaRPr lang="fa-IR" sz="4000"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285860"/>
            <a:ext cx="8686800" cy="4525963"/>
          </a:xfrm>
        </p:spPr>
        <p:txBody>
          <a:bodyPr>
            <a:noAutofit/>
          </a:bodyPr>
          <a:lstStyle/>
          <a:p>
            <a:r>
              <a:rPr lang="fa-IR" dirty="0" smtClean="0">
                <a:cs typeface="B Zar" panose="00000400000000000000" pitchFamily="2" charset="-78"/>
              </a:rPr>
              <a:t>ديگ‌هاي فولادي« فاير تيوب»كه متداول‌تر هستند، از قسمت‌هاي زير تشكيل شده است</a:t>
            </a:r>
            <a:r>
              <a:rPr lang="en-US" dirty="0" smtClean="0">
                <a:cs typeface="B Zar" panose="00000400000000000000" pitchFamily="2" charset="-78"/>
              </a:rPr>
              <a:t> : </a:t>
            </a:r>
          </a:p>
          <a:p>
            <a:r>
              <a:rPr lang="en-US" dirty="0" smtClean="0">
                <a:cs typeface="B Zar" panose="00000400000000000000" pitchFamily="2" charset="-78"/>
              </a:rPr>
              <a:t> </a:t>
            </a:r>
            <a:r>
              <a:rPr lang="fa-IR" dirty="0" smtClean="0">
                <a:cs typeface="B Zar" panose="00000400000000000000" pitchFamily="2" charset="-78"/>
              </a:rPr>
              <a:t>بدنه : بدنه‌ي ديگ به ابعاد مورد نياز از ورق‌هاي فولادي بريده ، پس از نورد شدن جوش كاري مي‌شود </a:t>
            </a:r>
            <a:r>
              <a:rPr lang="en-US" dirty="0" smtClean="0">
                <a:cs typeface="B Zar" panose="00000400000000000000" pitchFamily="2" charset="-78"/>
              </a:rPr>
              <a:t>.</a:t>
            </a:r>
          </a:p>
          <a:p>
            <a:r>
              <a:rPr lang="en-US" dirty="0" smtClean="0">
                <a:cs typeface="B Zar" panose="00000400000000000000" pitchFamily="2" charset="-78"/>
              </a:rPr>
              <a:t> </a:t>
            </a:r>
            <a:r>
              <a:rPr lang="fa-IR" dirty="0" smtClean="0">
                <a:cs typeface="B Zar" panose="00000400000000000000" pitchFamily="2" charset="-78"/>
              </a:rPr>
              <a:t>لوله‌ها : لوله‌هاي ديگ‌هاي فولادي از نوع بدون درز است كه به طول مورد نياز بريده مي‌شود </a:t>
            </a:r>
            <a:r>
              <a:rPr lang="en-US" dirty="0" smtClean="0">
                <a:cs typeface="B Zar" panose="00000400000000000000" pitchFamily="2" charset="-78"/>
              </a:rPr>
              <a:t>.</a:t>
            </a:r>
          </a:p>
          <a:p>
            <a:pPr>
              <a:buNone/>
            </a:pPr>
            <a:r>
              <a:rPr lang="en-US" dirty="0" smtClean="0">
                <a:cs typeface="0 Badr" pitchFamily="2" charset="-78"/>
              </a:rPr>
              <a:t/>
            </a:r>
            <a:br>
              <a:rPr lang="en-US" dirty="0" smtClean="0">
                <a:cs typeface="0 Badr" pitchFamily="2" charset="-78"/>
              </a:rPr>
            </a:br>
            <a:endParaRPr lang="fa-IR" dirty="0">
              <a:cs typeface="0 Badr"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285860"/>
            <a:ext cx="8686800" cy="4525963"/>
          </a:xfrm>
        </p:spPr>
        <p:txBody>
          <a:bodyPr/>
          <a:lstStyle/>
          <a:p>
            <a:r>
              <a:rPr lang="fa-IR" dirty="0" smtClean="0">
                <a:cs typeface="B Zar" panose="00000400000000000000" pitchFamily="2" charset="-78"/>
              </a:rPr>
              <a:t>صفحات نگه‌دارنده‌ي لوله‌ها: اين صفحات هم وظيفه‌ي نگه‌داشتن لوله‌ها را انجام مي دهند و هم محفظه‌ي داخلي ديگ را از محيط خارج جدا مي‌سازند . در ديگ‌ها با طول كم ، يك « تيوب شيت » در جلو و يكي ديگر در عقب ديگ نصب مي‌شود ؛ ولي در ديگ‌هاي با طول زياد ما بين تيوپ شيت‌هاي جلو و عقب ، تيوب شیت ( يا تيوب شيت‌هاي ) ديگري هم فقط براي نگه‌داشتن لوله‌ها قرارداده مي‌شود.تيوب شيت‌هاي جلووعقب به بدنه‌ي ديگ جوش داده مي‌شوند</a:t>
            </a:r>
            <a:r>
              <a:rPr lang="en-US" dirty="0" smtClean="0">
                <a:cs typeface="B Zar" panose="00000400000000000000" pitchFamily="2" charset="-78"/>
              </a:rPr>
              <a:t>.</a:t>
            </a:r>
            <a:endParaRPr lang="fa-IR"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357298"/>
            <a:ext cx="8686800" cy="4525963"/>
          </a:xfrm>
        </p:spPr>
        <p:txBody>
          <a:bodyPr>
            <a:normAutofit/>
          </a:bodyPr>
          <a:lstStyle/>
          <a:p>
            <a:r>
              <a:rPr lang="fa-IR" sz="4000" dirty="0" smtClean="0">
                <a:cs typeface="B Zar" panose="00000400000000000000" pitchFamily="2" charset="-78"/>
              </a:rPr>
              <a:t>كوره‌: كوره‌ي ديگ كه در آن مواد سوختني ( مازوت  نفت كوره يا نفت سياه ، گازوئيل و يا گاز ) به وسيله‌ي مشعل سوزانده مي‌شود ، از ورق فولاد آتش خوار به ابعاد مورد نياز بريده پس از نورد و جوش كاري ، داخل ديگ نصب مي‌شود و سپس به تيوب‌هاي شيت جلو و عقب ديگ جوش داده مي‌شود </a:t>
            </a:r>
            <a:r>
              <a:rPr lang="en-US" sz="4000" dirty="0" smtClean="0">
                <a:cs typeface="B Zar" panose="00000400000000000000" pitchFamily="2" charset="-78"/>
              </a:rPr>
              <a:t>.</a:t>
            </a:r>
            <a:endParaRPr lang="fa-IR" sz="4000"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357298"/>
            <a:ext cx="8686800" cy="4525963"/>
          </a:xfrm>
        </p:spPr>
        <p:txBody>
          <a:bodyPr>
            <a:normAutofit lnSpcReduction="10000"/>
          </a:bodyPr>
          <a:lstStyle/>
          <a:p>
            <a:r>
              <a:rPr lang="fa-IR" sz="3600" dirty="0" smtClean="0">
                <a:cs typeface="B Zar" panose="00000400000000000000" pitchFamily="2" charset="-78"/>
              </a:rPr>
              <a:t>اتصالات لوله‌ي رفت و برگشت : بر روي هر ديگ آب گرم فولادي يك جا براي اتصال لوله‌ي رفت و جاي ديگري براي اتصال لوله‌ي برگشت به ديگ ، پيش‌بيني مي‌شود </a:t>
            </a:r>
            <a:r>
              <a:rPr lang="en-US" sz="3600" dirty="0" smtClean="0">
                <a:cs typeface="B Zar" panose="00000400000000000000" pitchFamily="2" charset="-78"/>
              </a:rPr>
              <a:t>.</a:t>
            </a:r>
            <a:endParaRPr lang="fa-IR" sz="3600" dirty="0" smtClean="0">
              <a:cs typeface="B Zar" panose="00000400000000000000" pitchFamily="2" charset="-78"/>
            </a:endParaRPr>
          </a:p>
          <a:p>
            <a:pPr>
              <a:buNone/>
            </a:pPr>
            <a:endParaRPr lang="en-US" sz="3600" dirty="0" smtClean="0">
              <a:cs typeface="B Zar" panose="00000400000000000000" pitchFamily="2" charset="-78"/>
            </a:endParaRPr>
          </a:p>
          <a:p>
            <a:r>
              <a:rPr lang="en-US" sz="3600" dirty="0" smtClean="0">
                <a:cs typeface="B Zar" panose="00000400000000000000" pitchFamily="2" charset="-78"/>
              </a:rPr>
              <a:t> </a:t>
            </a:r>
            <a:r>
              <a:rPr lang="fa-IR" sz="3600" dirty="0" smtClean="0">
                <a:cs typeface="B Zar" panose="00000400000000000000" pitchFamily="2" charset="-78"/>
              </a:rPr>
              <a:t>اتصال لوله‌ي انبساط : بر روي ديگ‌هاي فولادي آب گرم محلي ، براي اتصال لوله‌ي انبساط به ديگ ، پيش‌بيني مي‌شود </a:t>
            </a:r>
            <a:r>
              <a:rPr lang="en-US" sz="3600" dirty="0" smtClean="0">
                <a:cs typeface="0 Badr" pitchFamily="2" charset="-78"/>
              </a:rPr>
              <a:t>.</a:t>
            </a:r>
            <a:br>
              <a:rPr lang="en-US" sz="3600" dirty="0" smtClean="0">
                <a:cs typeface="0 Badr" pitchFamily="2" charset="-78"/>
              </a:rPr>
            </a:br>
            <a:endParaRPr lang="fa-IR" sz="3600" dirty="0">
              <a:cs typeface="0 Badr"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285860"/>
            <a:ext cx="8686800" cy="4525963"/>
          </a:xfrm>
        </p:spPr>
        <p:txBody>
          <a:bodyPr>
            <a:normAutofit/>
          </a:bodyPr>
          <a:lstStyle/>
          <a:p>
            <a:r>
              <a:rPr lang="fa-IR" sz="3600" dirty="0" smtClean="0">
                <a:cs typeface="B Zar" panose="00000400000000000000" pitchFamily="2" charset="-78"/>
              </a:rPr>
              <a:t>شير اطمينان : با توجه به ظرفيت فشار كار ديگ علاوه بر اتصال لوله‌ي انبساط يك و يا دو عدد شير اطمينان حساس در مقابل فشار بر روي آن نصب مي گردد</a:t>
            </a:r>
            <a:r>
              <a:rPr lang="en-US" sz="3600" dirty="0" smtClean="0">
                <a:cs typeface="B Zar" panose="00000400000000000000" pitchFamily="2" charset="-78"/>
              </a:rPr>
              <a:t> . </a:t>
            </a:r>
          </a:p>
          <a:p>
            <a:r>
              <a:rPr lang="en-US" sz="3600" dirty="0" smtClean="0">
                <a:cs typeface="B Zar" panose="00000400000000000000" pitchFamily="2" charset="-78"/>
              </a:rPr>
              <a:t> </a:t>
            </a:r>
            <a:r>
              <a:rPr lang="fa-IR" sz="3600" dirty="0" smtClean="0">
                <a:cs typeface="B Zar" panose="00000400000000000000" pitchFamily="2" charset="-78"/>
              </a:rPr>
              <a:t>شير تخليه : در پايين‌ترين قسمت‌بدنه‌ي ديگ ، يك عدد شير براي تخليه‌ي آب داخل آن ، نصب مي گردد</a:t>
            </a:r>
            <a:endParaRPr lang="fa-IR" sz="3600"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285860"/>
            <a:ext cx="8686800" cy="4525963"/>
          </a:xfrm>
        </p:spPr>
        <p:txBody>
          <a:bodyPr>
            <a:normAutofit/>
          </a:bodyPr>
          <a:lstStyle/>
          <a:p>
            <a:r>
              <a:rPr lang="fa-IR" sz="4000" dirty="0" smtClean="0">
                <a:cs typeface="B Zar" panose="00000400000000000000" pitchFamily="2" charset="-78"/>
              </a:rPr>
              <a:t>دريچه‌ها : بر روي ديگ‌هاي فولادي ، دريچه‌ اي به صورت « من هول » (آدم رو ) در بالا و دريچه‌‌اي به صورت « هند هول » ( دست رو ) در دو طرف قسمت پايين ، بر روي بدنه‌ي ديگ پيش‌بيني مي‌شود ، اين دريچه‌ها به وسيله‌ي واشر هاي نسوز و درب‌هاي مخصوص بسته مي‌شوند </a:t>
            </a:r>
            <a:r>
              <a:rPr lang="en-US" sz="4000" dirty="0" smtClean="0">
                <a:cs typeface="B Zar" panose="00000400000000000000" pitchFamily="2" charset="-78"/>
              </a:rPr>
              <a:t>.</a:t>
            </a:r>
            <a:r>
              <a:rPr lang="en-US" sz="4000" dirty="0" smtClean="0">
                <a:cs typeface="0 Badr" pitchFamily="2" charset="-78"/>
              </a:rPr>
              <a:t/>
            </a:r>
            <a:br>
              <a:rPr lang="en-US" sz="4000" dirty="0" smtClean="0">
                <a:cs typeface="0 Badr" pitchFamily="2" charset="-78"/>
              </a:rPr>
            </a:br>
            <a:endParaRPr lang="fa-IR" sz="4000" dirty="0">
              <a:cs typeface="0 Badr"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214422"/>
            <a:ext cx="8686800" cy="4525963"/>
          </a:xfrm>
        </p:spPr>
        <p:txBody>
          <a:bodyPr>
            <a:normAutofit lnSpcReduction="10000"/>
          </a:bodyPr>
          <a:lstStyle/>
          <a:p>
            <a:pPr algn="just"/>
            <a:r>
              <a:rPr lang="fa-IR" sz="3600" dirty="0" smtClean="0">
                <a:cs typeface="B Zar" panose="00000400000000000000" pitchFamily="2" charset="-78"/>
              </a:rPr>
              <a:t>محفظه‌هاي دود: در جلو و عقب ديگ‌هاي فولادي محفظه‌هاي وجود دارد كه گازهاي‌خروجي‌ازيك‌پاس را دريافت كرده،به داخل لوله‌هاي پاس‌بعدي هدايت مي‌كند</a:t>
            </a:r>
            <a:r>
              <a:rPr lang="en-US" sz="3600" dirty="0" smtClean="0">
                <a:cs typeface="B Zar" panose="00000400000000000000" pitchFamily="2" charset="-78"/>
              </a:rPr>
              <a:t>.</a:t>
            </a:r>
          </a:p>
          <a:p>
            <a:pPr algn="just"/>
            <a:r>
              <a:rPr lang="en-US" sz="3600" dirty="0" smtClean="0">
                <a:cs typeface="B Zar" panose="00000400000000000000" pitchFamily="2" charset="-78"/>
              </a:rPr>
              <a:t> </a:t>
            </a:r>
            <a:r>
              <a:rPr lang="fa-IR" sz="3600" dirty="0" smtClean="0">
                <a:cs typeface="B Zar" panose="00000400000000000000" pitchFamily="2" charset="-78"/>
              </a:rPr>
              <a:t>درهاي جلو و عقب : بر روي محفطه‌هاي دود جلو و عقب ، درب هايي لولايي تعبيه شده‌اند كه به وسيله‌ي پيچ و مهره و قرار دادن نخ نسوز در زير آن ها ، بسته مي‌شوند و به هنگام تميز كردن داخل لوله‌ها و محفظه‌‌ي دود از آن ها استفاده مي‌شود</a:t>
            </a:r>
            <a:endParaRPr lang="fa-IR" sz="3600"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285860"/>
            <a:ext cx="8686800" cy="4525963"/>
          </a:xfrm>
        </p:spPr>
        <p:txBody>
          <a:bodyPr>
            <a:normAutofit/>
          </a:bodyPr>
          <a:lstStyle/>
          <a:p>
            <a:pPr algn="just"/>
            <a:r>
              <a:rPr lang="fa-IR" sz="3600" dirty="0" smtClean="0">
                <a:cs typeface="B Zar" panose="00000400000000000000" pitchFamily="2" charset="-78"/>
              </a:rPr>
              <a:t>اتصال دودكش: بر روي ديگ‌هاي فولادي نيز مانند ساير ديگ‌ها جهت هدايت محصولات‌احتراق‌به‌خارج‌ ازساختمان‌محلي براي‌اتصال دودكش به آن پيش‌بيني مي‌گردد</a:t>
            </a:r>
            <a:r>
              <a:rPr lang="en-US" sz="3600" dirty="0" smtClean="0">
                <a:cs typeface="B Zar" panose="00000400000000000000" pitchFamily="2" charset="-78"/>
              </a:rPr>
              <a:t>.</a:t>
            </a:r>
          </a:p>
          <a:p>
            <a:pPr algn="just"/>
            <a:r>
              <a:rPr lang="fa-IR" sz="3600" dirty="0" smtClean="0">
                <a:cs typeface="B Zar" panose="00000400000000000000" pitchFamily="2" charset="-78"/>
              </a:rPr>
              <a:t>اتصالات مربوط به نشان‌دهنده‌ها : بر روي ديگ‌هاي فولادي جاهايي براي نصب « ترمومتر » ،« ترموستان » و « فشار سنج » پيش بيني مي‌گردد</a:t>
            </a:r>
            <a:endParaRPr lang="fa-IR" sz="3600"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16832"/>
            <a:ext cx="8686800" cy="4163293"/>
          </a:xfrm>
        </p:spPr>
        <p:txBody>
          <a:bodyPr/>
          <a:lstStyle/>
          <a:p>
            <a:pPr marL="514350" indent="-514350">
              <a:buClr>
                <a:schemeClr val="accent2">
                  <a:lumMod val="50000"/>
                </a:schemeClr>
              </a:buClr>
              <a:buFont typeface="+mj-lt"/>
              <a:buAutoNum type="alphaUcPeriod"/>
            </a:pPr>
            <a:r>
              <a:rPr lang="fa-IR" b="1" dirty="0" smtClean="0">
                <a:solidFill>
                  <a:schemeClr val="accent6">
                    <a:lumMod val="50000"/>
                  </a:schemeClr>
                </a:solidFill>
                <a:cs typeface="B Zar" panose="00000400000000000000" pitchFamily="2" charset="-78"/>
              </a:rPr>
              <a:t>تاسیسات مکانیکی (</a:t>
            </a:r>
            <a:r>
              <a:rPr lang="en-US" b="1" dirty="0" smtClean="0">
                <a:solidFill>
                  <a:schemeClr val="accent6">
                    <a:lumMod val="50000"/>
                  </a:schemeClr>
                </a:solidFill>
                <a:cs typeface="B Zar" panose="00000400000000000000" pitchFamily="2" charset="-78"/>
              </a:rPr>
              <a:t>mechanical</a:t>
            </a:r>
            <a:r>
              <a:rPr lang="fa-IR" b="1" dirty="0" smtClean="0">
                <a:solidFill>
                  <a:schemeClr val="accent6">
                    <a:lumMod val="50000"/>
                  </a:schemeClr>
                </a:solidFill>
                <a:cs typeface="B Zar" panose="00000400000000000000" pitchFamily="2" charset="-78"/>
              </a:rPr>
              <a:t>)</a:t>
            </a:r>
          </a:p>
          <a:p>
            <a:pPr marL="514350" indent="-514350">
              <a:buClr>
                <a:schemeClr val="accent2">
                  <a:lumMod val="50000"/>
                </a:schemeClr>
              </a:buClr>
              <a:buFont typeface="+mj-lt"/>
              <a:buAutoNum type="alphaUcPeriod"/>
            </a:pPr>
            <a:endParaRPr lang="fa-IR" b="1" dirty="0" smtClean="0">
              <a:solidFill>
                <a:schemeClr val="accent6">
                  <a:lumMod val="50000"/>
                </a:schemeClr>
              </a:solidFill>
              <a:cs typeface="B Zar" panose="00000400000000000000" pitchFamily="2" charset="-78"/>
            </a:endParaRPr>
          </a:p>
          <a:p>
            <a:pPr marL="514350" indent="-514350">
              <a:buClr>
                <a:schemeClr val="accent2">
                  <a:lumMod val="50000"/>
                </a:schemeClr>
              </a:buClr>
              <a:buFont typeface="+mj-lt"/>
              <a:buAutoNum type="alphaUcPeriod"/>
            </a:pPr>
            <a:r>
              <a:rPr lang="fa-IR" b="1" dirty="0" smtClean="0">
                <a:solidFill>
                  <a:schemeClr val="accent6">
                    <a:lumMod val="50000"/>
                  </a:schemeClr>
                </a:solidFill>
                <a:cs typeface="B Zar" panose="00000400000000000000" pitchFamily="2" charset="-78"/>
              </a:rPr>
              <a:t>تاسیسات الکتریکی (</a:t>
            </a:r>
            <a:r>
              <a:rPr lang="en-US" b="1" dirty="0" smtClean="0">
                <a:solidFill>
                  <a:schemeClr val="accent6">
                    <a:lumMod val="50000"/>
                  </a:schemeClr>
                </a:solidFill>
                <a:cs typeface="B Zar" panose="00000400000000000000" pitchFamily="2" charset="-78"/>
              </a:rPr>
              <a:t>electrical</a:t>
            </a:r>
            <a:r>
              <a:rPr lang="fa-IR" b="1" dirty="0" smtClean="0">
                <a:solidFill>
                  <a:schemeClr val="accent6">
                    <a:lumMod val="50000"/>
                  </a:schemeClr>
                </a:solidFill>
                <a:cs typeface="B Zar" panose="00000400000000000000" pitchFamily="2" charset="-78"/>
              </a:rPr>
              <a:t>)</a:t>
            </a:r>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357298"/>
            <a:ext cx="8686800" cy="4525963"/>
          </a:xfrm>
        </p:spPr>
        <p:txBody>
          <a:bodyPr>
            <a:noAutofit/>
          </a:bodyPr>
          <a:lstStyle/>
          <a:p>
            <a:pPr algn="just"/>
            <a:r>
              <a:rPr lang="fa-IR" sz="3600" dirty="0" smtClean="0">
                <a:cs typeface="B Zar" panose="00000400000000000000" pitchFamily="2" charset="-78"/>
              </a:rPr>
              <a:t>عايق : بدنه‌ي ديگ‌هاي فولادي به وسيله‌ي يك لايه عايق حرارتي ضخيم ، پوشيده مي‌شود </a:t>
            </a:r>
            <a:r>
              <a:rPr lang="en-US" sz="3600" dirty="0" smtClean="0">
                <a:cs typeface="B Zar" panose="00000400000000000000" pitchFamily="2" charset="-78"/>
              </a:rPr>
              <a:t>.</a:t>
            </a:r>
          </a:p>
          <a:p>
            <a:pPr algn="just"/>
            <a:r>
              <a:rPr lang="en-US" sz="3600" dirty="0" smtClean="0">
                <a:cs typeface="B Zar" panose="00000400000000000000" pitchFamily="2" charset="-78"/>
              </a:rPr>
              <a:t> </a:t>
            </a:r>
            <a:r>
              <a:rPr lang="fa-IR" sz="3600" dirty="0" smtClean="0">
                <a:cs typeface="B Zar" panose="00000400000000000000" pitchFamily="2" charset="-78"/>
              </a:rPr>
              <a:t>پوشش( كاور ) : بر روي عايق بدنه ، پوششي از ورق آلومينيوم و يا ورق فولادي رنگ شده ، كشيده مي‌شود </a:t>
            </a:r>
            <a:r>
              <a:rPr lang="en-US" sz="3600" dirty="0" smtClean="0">
                <a:cs typeface="B Zar" panose="00000400000000000000" pitchFamily="2" charset="-78"/>
              </a:rPr>
              <a:t>.</a:t>
            </a:r>
          </a:p>
          <a:p>
            <a:pPr algn="just"/>
            <a:r>
              <a:rPr lang="en-US" sz="3600" dirty="0" smtClean="0">
                <a:cs typeface="B Zar" panose="00000400000000000000" pitchFamily="2" charset="-78"/>
              </a:rPr>
              <a:t> </a:t>
            </a:r>
            <a:r>
              <a:rPr lang="fa-IR" sz="3600" dirty="0" smtClean="0">
                <a:cs typeface="B Zar" panose="00000400000000000000" pitchFamily="2" charset="-78"/>
              </a:rPr>
              <a:t>شاسي:اكثرديگ‌هاي فولادي دركارخانه‌ها بر روي پايه‌ويا شاسي نصب مي‌گردند، كه در اين صورت نيازي به فوندانسيون مخصوص جهت نصب آن‌ها نيست</a:t>
            </a:r>
            <a:r>
              <a:rPr lang="en-US" sz="3600" dirty="0" smtClean="0">
                <a:cs typeface="B Zar" panose="00000400000000000000" pitchFamily="2" charset="-78"/>
              </a:rPr>
              <a:t> </a:t>
            </a:r>
            <a:r>
              <a:rPr lang="en-US" sz="3600" dirty="0" smtClean="0">
                <a:cs typeface="0 Badr" pitchFamily="2" charset="-78"/>
              </a:rPr>
              <a:t>. </a:t>
            </a:r>
            <a:br>
              <a:rPr lang="en-US" sz="3600" dirty="0" smtClean="0">
                <a:cs typeface="0 Badr" pitchFamily="2" charset="-78"/>
              </a:rPr>
            </a:br>
            <a:r>
              <a:rPr lang="en-US" sz="3600" dirty="0" smtClean="0">
                <a:cs typeface="0 Badr" pitchFamily="2" charset="-78"/>
              </a:rPr>
              <a:t/>
            </a:r>
            <a:br>
              <a:rPr lang="en-US" sz="3600" dirty="0" smtClean="0">
                <a:cs typeface="0 Badr" pitchFamily="2" charset="-78"/>
              </a:rPr>
            </a:br>
            <a:endParaRPr lang="fa-IR" sz="3600" dirty="0">
              <a:cs typeface="0 Badr" pitchFamily="2"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kgsteamboilerasind.jpg"/>
          <p:cNvPicPr>
            <a:picLocks noGrp="1" noChangeAspect="1"/>
          </p:cNvPicPr>
          <p:nvPr>
            <p:ph idx="1"/>
          </p:nvPr>
        </p:nvPicPr>
        <p:blipFill>
          <a:blip r:embed="rId2" cstate="print"/>
          <a:stretch>
            <a:fillRect/>
          </a:stretch>
        </p:blipFill>
        <p:spPr>
          <a:xfrm>
            <a:off x="928662" y="857232"/>
            <a:ext cx="7500990" cy="5430755"/>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193201960.jpg"/>
          <p:cNvPicPr>
            <a:picLocks noGrp="1" noChangeAspect="1"/>
          </p:cNvPicPr>
          <p:nvPr>
            <p:ph idx="1"/>
          </p:nvPr>
        </p:nvPicPr>
        <p:blipFill>
          <a:blip r:embed="rId2" cstate="print"/>
          <a:stretch>
            <a:fillRect/>
          </a:stretch>
        </p:blipFill>
        <p:spPr>
          <a:xfrm>
            <a:off x="1500166" y="500042"/>
            <a:ext cx="6000792" cy="5807218"/>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dverimg-52209.jpg"/>
          <p:cNvPicPr>
            <a:picLocks noGrp="1" noChangeAspect="1"/>
          </p:cNvPicPr>
          <p:nvPr>
            <p:ph idx="1"/>
          </p:nvPr>
        </p:nvPicPr>
        <p:blipFill>
          <a:blip r:embed="rId2" cstate="print"/>
          <a:stretch>
            <a:fillRect/>
          </a:stretch>
        </p:blipFill>
        <p:spPr>
          <a:xfrm>
            <a:off x="1428728" y="642918"/>
            <a:ext cx="6286544" cy="565789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ss-Photo.png"/>
          <p:cNvPicPr>
            <a:picLocks noGrp="1" noChangeAspect="1"/>
          </p:cNvPicPr>
          <p:nvPr>
            <p:ph idx="1"/>
          </p:nvPr>
        </p:nvPicPr>
        <p:blipFill>
          <a:blip r:embed="rId2" cstate="print"/>
          <a:stretch>
            <a:fillRect/>
          </a:stretch>
        </p:blipFill>
        <p:spPr>
          <a:xfrm>
            <a:off x="2000232" y="285728"/>
            <a:ext cx="5072098" cy="5976316"/>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45260.jpg"/>
          <p:cNvPicPr>
            <a:picLocks noGrp="1" noChangeAspect="1"/>
          </p:cNvPicPr>
          <p:nvPr>
            <p:ph idx="1"/>
          </p:nvPr>
        </p:nvPicPr>
        <p:blipFill>
          <a:blip r:embed="rId2" cstate="print"/>
          <a:stretch>
            <a:fillRect/>
          </a:stretch>
        </p:blipFill>
        <p:spPr>
          <a:xfrm>
            <a:off x="1500166" y="428604"/>
            <a:ext cx="6143668" cy="6143668"/>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Untitled.png"/>
          <p:cNvPicPr>
            <a:picLocks noGrp="1" noChangeAspect="1"/>
          </p:cNvPicPr>
          <p:nvPr>
            <p:ph idx="1"/>
          </p:nvPr>
        </p:nvPicPr>
        <p:blipFill>
          <a:blip r:embed="rId2" cstate="print"/>
          <a:stretch>
            <a:fillRect/>
          </a:stretch>
        </p:blipFill>
        <p:spPr>
          <a:xfrm>
            <a:off x="1785918" y="571480"/>
            <a:ext cx="5715040" cy="5784523"/>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052736"/>
            <a:ext cx="7772400" cy="1470025"/>
          </a:xfrm>
        </p:spPr>
        <p:txBody>
          <a:bodyPr>
            <a:noAutofit/>
          </a:bodyPr>
          <a:lstStyle/>
          <a:p>
            <a:pPr marL="1371600" indent="-1371600" algn="just"/>
            <a:r>
              <a:rPr lang="fa-IR" sz="8800" b="1" dirty="0" smtClean="0">
                <a:cs typeface="B Zar" panose="00000400000000000000" pitchFamily="2" charset="-78"/>
              </a:rPr>
              <a:t>2.مبدلهای </a:t>
            </a:r>
            <a:r>
              <a:rPr lang="fa-IR" sz="8800" b="1" dirty="0" smtClean="0">
                <a:cs typeface="B Zar" panose="00000400000000000000" pitchFamily="2" charset="-78"/>
              </a:rPr>
              <a:t>حرارتی</a:t>
            </a:r>
            <a:endParaRPr lang="fa-IR" sz="8800" b="1" dirty="0">
              <a:cs typeface="B Zar" panose="00000400000000000000" pitchFamily="2" charset="-78"/>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496"/>
            <a:ext cx="8229600" cy="1143000"/>
          </a:xfrm>
        </p:spPr>
        <p:txBody>
          <a:bodyPr>
            <a:noAutofit/>
          </a:bodyPr>
          <a:lstStyle/>
          <a:p>
            <a:pPr algn="just"/>
            <a:r>
              <a:rPr lang="fa-IR" b="0" dirty="0" smtClean="0">
                <a:cs typeface="B Zar" panose="00000400000000000000" pitchFamily="2" charset="-78"/>
              </a:rPr>
              <a:t>در سیستم حرارت مرکزی برای گرم کردن هوای درون ساختمان احتیاج به دستگاههایی است که به آنها مبدل حرارتی یا وسایل پخش کننده حرارت می گویند.</a:t>
            </a:r>
            <a:endParaRPr lang="fa-IR" b="0" dirty="0">
              <a:cs typeface="B Zar" panose="00000400000000000000" pitchFamily="2" charset="-78"/>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fa-IR" sz="4000" dirty="0" smtClean="0">
                <a:cs typeface="B Zar" panose="00000400000000000000" pitchFamily="2" charset="-78"/>
              </a:rPr>
              <a:t>مبدل های حرارتی به طور کلی به دو دسته اصلی تقسیم می شوند:</a:t>
            </a:r>
            <a:endParaRPr lang="fa-IR" sz="4000" dirty="0">
              <a:cs typeface="B Zar" panose="00000400000000000000" pitchFamily="2" charset="-78"/>
            </a:endParaRPr>
          </a:p>
        </p:txBody>
      </p:sp>
      <p:sp>
        <p:nvSpPr>
          <p:cNvPr id="3" name="Content Placeholder 2"/>
          <p:cNvSpPr>
            <a:spLocks noGrp="1"/>
          </p:cNvSpPr>
          <p:nvPr>
            <p:ph idx="1"/>
          </p:nvPr>
        </p:nvSpPr>
        <p:spPr>
          <a:xfrm>
            <a:off x="500034" y="2148840"/>
            <a:ext cx="8229600" cy="4709160"/>
          </a:xfrm>
        </p:spPr>
        <p:txBody>
          <a:bodyPr>
            <a:normAutofit/>
          </a:bodyPr>
          <a:lstStyle/>
          <a:p>
            <a:r>
              <a:rPr lang="fa-IR" sz="4400" dirty="0" smtClean="0">
                <a:cs typeface="B Zar" panose="00000400000000000000" pitchFamily="2" charset="-78"/>
              </a:rPr>
              <a:t>مبدل های حرارتی طبیعی</a:t>
            </a:r>
          </a:p>
          <a:p>
            <a:r>
              <a:rPr lang="fa-IR" sz="4400" dirty="0" smtClean="0">
                <a:cs typeface="B Zar" panose="00000400000000000000" pitchFamily="2" charset="-78"/>
              </a:rPr>
              <a:t>مبل های حرارتی اجباری</a:t>
            </a:r>
            <a:endParaRPr lang="fa-IR" sz="4400" dirty="0">
              <a:cs typeface="B Zar" panose="00000400000000000000" pitchFamily="2" charset="-78"/>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sz="4000" b="1" dirty="0" smtClean="0">
                <a:cs typeface="B Zar" panose="00000400000000000000" pitchFamily="2" charset="-78"/>
              </a:rPr>
              <a:t>A </a:t>
            </a:r>
            <a:r>
              <a:rPr lang="fa-IR" sz="4000" b="1" dirty="0" smtClean="0">
                <a:cs typeface="B Zar" panose="00000400000000000000" pitchFamily="2" charset="-78"/>
              </a:rPr>
              <a:t>.تاسیسات مکانیکی (</a:t>
            </a:r>
            <a:r>
              <a:rPr lang="en-US" sz="4000" b="1" dirty="0" smtClean="0">
                <a:cs typeface="B Zar" panose="00000400000000000000" pitchFamily="2" charset="-78"/>
              </a:rPr>
              <a:t>mechanical</a:t>
            </a:r>
            <a:r>
              <a:rPr lang="fa-IR" sz="4000" b="1" dirty="0" smtClean="0">
                <a:cs typeface="B Zar" panose="00000400000000000000" pitchFamily="2" charset="-78"/>
              </a:rPr>
              <a:t>)</a:t>
            </a:r>
            <a:r>
              <a:rPr lang="fa-IR" dirty="0" smtClean="0"/>
              <a:t/>
            </a:r>
            <a:br>
              <a:rPr lang="fa-IR" dirty="0" smtClean="0"/>
            </a:br>
            <a:endParaRPr lang="fa-IR" dirty="0"/>
          </a:p>
        </p:txBody>
      </p:sp>
      <p:sp>
        <p:nvSpPr>
          <p:cNvPr id="5" name="Content Placeholder 2"/>
          <p:cNvSpPr>
            <a:spLocks noGrp="1"/>
          </p:cNvSpPr>
          <p:nvPr>
            <p:ph idx="1"/>
          </p:nvPr>
        </p:nvSpPr>
        <p:spPr/>
        <p:txBody>
          <a:bodyPr/>
          <a:lstStyle/>
          <a:p>
            <a:pPr marL="514350" indent="-514350">
              <a:buFont typeface="+mj-lt"/>
              <a:buAutoNum type="arabicPeriod"/>
            </a:pPr>
            <a:r>
              <a:rPr lang="fa-IR" dirty="0" smtClean="0">
                <a:cs typeface="B Zar" panose="00000400000000000000" pitchFamily="2" charset="-78"/>
              </a:rPr>
              <a:t>مولد ها</a:t>
            </a:r>
          </a:p>
          <a:p>
            <a:pPr marL="514350" indent="-514350">
              <a:buFont typeface="+mj-lt"/>
              <a:buAutoNum type="arabicPeriod"/>
            </a:pPr>
            <a:r>
              <a:rPr lang="fa-IR" dirty="0" smtClean="0">
                <a:cs typeface="B Zar" panose="00000400000000000000" pitchFamily="2" charset="-78"/>
              </a:rPr>
              <a:t>مبدل ها</a:t>
            </a:r>
          </a:p>
          <a:p>
            <a:pPr marL="514350" indent="-514350">
              <a:buFont typeface="+mj-lt"/>
              <a:buAutoNum type="arabicPeriod"/>
            </a:pPr>
            <a:r>
              <a:rPr lang="fa-IR" dirty="0" smtClean="0">
                <a:cs typeface="B Zar" panose="00000400000000000000" pitchFamily="2" charset="-78"/>
              </a:rPr>
              <a:t>پمپ ها</a:t>
            </a:r>
          </a:p>
          <a:p>
            <a:pPr marL="514350" indent="-514350">
              <a:buFont typeface="+mj-lt"/>
              <a:buAutoNum type="arabicPeriod"/>
            </a:pPr>
            <a:r>
              <a:rPr lang="fa-IR" dirty="0" smtClean="0">
                <a:cs typeface="B Zar" panose="00000400000000000000" pitchFamily="2" charset="-78"/>
              </a:rPr>
              <a:t>تهویه مطبوع</a:t>
            </a:r>
          </a:p>
          <a:p>
            <a:pPr marL="514350" indent="-514350">
              <a:buFont typeface="+mj-lt"/>
              <a:buAutoNum type="arabicPeriod"/>
            </a:pPr>
            <a:endParaRPr lang="fa-IR" dirty="0"/>
          </a:p>
        </p:txBody>
      </p:sp>
    </p:spTree>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a-IR" sz="4400" dirty="0" smtClean="0">
                <a:cs typeface="B Zar" panose="00000400000000000000" pitchFamily="2" charset="-78"/>
              </a:rPr>
              <a:t>در مبدل های حرارتی طبیعی بدون اینکه اجباری (نیروی خارجی) وجود داشته باشد انجام می گیرد از مبدل های حرارتی طبیعی می توان رادیاتورها را نام برد</a:t>
            </a:r>
            <a:endParaRPr lang="fa-IR" sz="4400" dirty="0">
              <a:cs typeface="B Zar" panose="00000400000000000000" pitchFamily="2" charset="-78"/>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fa-IR" sz="4400" dirty="0" smtClean="0">
                <a:cs typeface="B Zar" panose="00000400000000000000" pitchFamily="2" charset="-78"/>
              </a:rPr>
              <a:t>در مبدل های حرارتی اجباری در فضای پشت کویل حرارتی دارای فن هستند که حرارت کویل را بطور اجباری گرفته و به هوای محیط انتقال می دهند از مبدل های حرارتی اجباری می توان فن کویل ها را نام برد </a:t>
            </a:r>
            <a:endParaRPr lang="fa-IR" sz="4400" dirty="0">
              <a:cs typeface="B Zar" panose="00000400000000000000" pitchFamily="2" charset="-78"/>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6600" dirty="0" smtClean="0">
                <a:cs typeface="B Zar" panose="00000400000000000000" pitchFamily="2" charset="-78"/>
              </a:rPr>
              <a:t>انواع مبدل حرارتی</a:t>
            </a:r>
            <a:endParaRPr lang="fa-IR" sz="6600" dirty="0">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z="4400" dirty="0" smtClean="0">
                <a:cs typeface="B Zar" panose="00000400000000000000" pitchFamily="2" charset="-78"/>
              </a:rPr>
              <a:t>رادیاتور </a:t>
            </a:r>
            <a:r>
              <a:rPr lang="en-US" sz="4400" dirty="0" smtClean="0">
                <a:cs typeface="B Zar" panose="00000400000000000000" pitchFamily="2" charset="-78"/>
              </a:rPr>
              <a:t>radiator</a:t>
            </a:r>
            <a:endParaRPr lang="fa-IR" sz="4400" dirty="0" smtClean="0">
              <a:cs typeface="B Zar" panose="00000400000000000000" pitchFamily="2" charset="-78"/>
            </a:endParaRPr>
          </a:p>
          <a:p>
            <a:r>
              <a:rPr lang="fa-IR" sz="4400" dirty="0" smtClean="0">
                <a:cs typeface="B Zar" panose="00000400000000000000" pitchFamily="2" charset="-78"/>
              </a:rPr>
              <a:t>کنوکتور  </a:t>
            </a:r>
            <a:r>
              <a:rPr lang="en-US" sz="4400" dirty="0" smtClean="0">
                <a:cs typeface="B Zar" panose="00000400000000000000" pitchFamily="2" charset="-78"/>
              </a:rPr>
              <a:t>convector</a:t>
            </a:r>
            <a:endParaRPr lang="fa-IR" sz="4400" dirty="0" smtClean="0">
              <a:cs typeface="B Zar" panose="00000400000000000000" pitchFamily="2" charset="-78"/>
            </a:endParaRPr>
          </a:p>
          <a:p>
            <a:r>
              <a:rPr lang="fa-IR" sz="4400" dirty="0" smtClean="0">
                <a:cs typeface="B Zar" panose="00000400000000000000" pitchFamily="2" charset="-78"/>
              </a:rPr>
              <a:t>فن کویل </a:t>
            </a:r>
            <a:r>
              <a:rPr lang="en-US" sz="4400" dirty="0" smtClean="0">
                <a:cs typeface="B Zar" panose="00000400000000000000" pitchFamily="2" charset="-78"/>
              </a:rPr>
              <a:t>fan coil</a:t>
            </a:r>
            <a:endParaRPr lang="fa-IR" sz="4400" dirty="0" smtClean="0">
              <a:cs typeface="B Zar" panose="00000400000000000000" pitchFamily="2" charset="-78"/>
            </a:endParaRPr>
          </a:p>
          <a:p>
            <a:r>
              <a:rPr lang="fa-IR" sz="4400" dirty="0" smtClean="0">
                <a:cs typeface="B Zar" panose="00000400000000000000" pitchFamily="2" charset="-78"/>
              </a:rPr>
              <a:t>یونیت هیتر </a:t>
            </a:r>
            <a:r>
              <a:rPr lang="en-US" sz="4400" dirty="0" smtClean="0">
                <a:cs typeface="B Zar" panose="00000400000000000000" pitchFamily="2" charset="-78"/>
              </a:rPr>
              <a:t>unit heater</a:t>
            </a:r>
            <a:endParaRPr lang="fa-IR" sz="4400" dirty="0">
              <a:cs typeface="B Zar" panose="00000400000000000000" pitchFamily="2" charset="-78"/>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a-IR" sz="4400" dirty="0" smtClean="0">
                <a:cs typeface="B Zar" panose="00000400000000000000" pitchFamily="2" charset="-78"/>
              </a:rPr>
              <a:t>آب گرم دیگ از طریق لوله رفت وارد این مبدل ها می شود و پس از تبادل حرارت با هوای محل از طریق لوله برگشت به دیگ برمی گردد انتقال حرارت از این مبدل ها بصورت ترکیبی از تشعشع و جابجایی است</a:t>
            </a:r>
            <a:endParaRPr lang="fa-IR" sz="4400" dirty="0">
              <a:cs typeface="B Zar" panose="00000400000000000000" pitchFamily="2" charset="-78"/>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5400" dirty="0" smtClean="0">
                <a:cs typeface="B Zar" panose="00000400000000000000" pitchFamily="2" charset="-78"/>
              </a:rPr>
              <a:t>محل نصب مبدل های حرارتی</a:t>
            </a:r>
            <a:endParaRPr lang="fa-IR" sz="5400" dirty="0">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z="3600" dirty="0" smtClean="0">
                <a:cs typeface="B Zar" panose="00000400000000000000" pitchFamily="2" charset="-78"/>
              </a:rPr>
              <a:t>اصولا مبدل های حرارتی را در جاهایی که تلفات حرارتشان بیشتر است باید نصب شوند تا با این تلفات مقابله کنند کاملا واضح است که این نقاط در داخل یک ساختمان زیر پنجره ها و امتداد دیوارهای خارجی و نزدیک درب های ورودی می باشند</a:t>
            </a:r>
            <a:endParaRPr lang="fa-IR" sz="3600" dirty="0">
              <a:cs typeface="B Zar" panose="00000400000000000000" pitchFamily="2" charset="-78"/>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7200" dirty="0" smtClean="0">
                <a:cs typeface="B Zar" panose="00000400000000000000" pitchFamily="2" charset="-78"/>
              </a:rPr>
              <a:t>رادیاتور</a:t>
            </a:r>
            <a:endParaRPr lang="fa-IR" sz="7200" dirty="0">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z="4800" dirty="0" smtClean="0">
                <a:cs typeface="B Zar" panose="00000400000000000000" pitchFamily="2" charset="-78"/>
              </a:rPr>
              <a:t>بهترین و ساده ترین وسیله تبادل حرارت در سیستم حرارت مرکزی آبی رادیاتورها می باشند که ممکن است بصورت یکپارچه یا بصورت قطعات مجزایی که هر قطعه را پره رادیاتور می نامند ساخته شوند </a:t>
            </a:r>
            <a:endParaRPr lang="fa-IR" sz="4800" dirty="0">
              <a:cs typeface="B Zar" panose="00000400000000000000" pitchFamily="2" charset="-78"/>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fa-IR" sz="3200" smtClean="0">
                <a:cs typeface="B Titr" pitchFamily="2" charset="-78"/>
              </a:rPr>
              <a:t>انواع سیستم های تهویه مطبوع </a:t>
            </a:r>
            <a:endParaRPr lang="fa-IR" smtClean="0"/>
          </a:p>
        </p:txBody>
      </p:sp>
      <p:grpSp>
        <p:nvGrpSpPr>
          <p:cNvPr id="2" name="Group 88"/>
          <p:cNvGrpSpPr>
            <a:grpSpLocks/>
          </p:cNvGrpSpPr>
          <p:nvPr/>
        </p:nvGrpSpPr>
        <p:grpSpPr bwMode="auto">
          <a:xfrm>
            <a:off x="1509713" y="1081088"/>
            <a:ext cx="6000750" cy="739775"/>
            <a:chOff x="1728" y="1680"/>
            <a:chExt cx="4571" cy="653"/>
          </a:xfrm>
        </p:grpSpPr>
        <p:sp>
          <p:nvSpPr>
            <p:cNvPr id="9" name="AutoShape 62"/>
            <p:cNvSpPr>
              <a:spLocks noChangeArrowheads="1"/>
            </p:cNvSpPr>
            <p:nvPr/>
          </p:nvSpPr>
          <p:spPr bwMode="gray">
            <a:xfrm>
              <a:off x="2096" y="1794"/>
              <a:ext cx="4195" cy="436"/>
            </a:xfrm>
            <a:prstGeom prst="roundRect">
              <a:avLst>
                <a:gd name="adj" fmla="val 16667"/>
              </a:avLst>
            </a:prstGeom>
            <a:solidFill>
              <a:srgbClr val="FF9933"/>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lgn="ctr" rtl="1">
                <a:defRPr/>
              </a:pPr>
              <a:r>
                <a:rPr lang="fa-IR" dirty="0">
                  <a:latin typeface="Arial" charset="0"/>
                  <a:cs typeface="B Titr" pitchFamily="2" charset="-78"/>
                </a:rPr>
                <a:t>سیستم های تمام آب </a:t>
              </a:r>
              <a:r>
                <a:rPr lang="en-US" dirty="0">
                  <a:latin typeface="Arial" charset="0"/>
                  <a:cs typeface="B Titr" pitchFamily="2" charset="-78"/>
                </a:rPr>
                <a:t>All water systems  </a:t>
              </a:r>
            </a:p>
          </p:txBody>
        </p:sp>
        <p:sp>
          <p:nvSpPr>
            <p:cNvPr id="10" name="AutoShape 63"/>
            <p:cNvSpPr>
              <a:spLocks noChangeArrowheads="1"/>
            </p:cNvSpPr>
            <p:nvPr/>
          </p:nvSpPr>
          <p:spPr bwMode="gray">
            <a:xfrm>
              <a:off x="1728" y="1680"/>
              <a:ext cx="661" cy="653"/>
            </a:xfrm>
            <a:prstGeom prst="diamond">
              <a:avLst/>
            </a:prstGeom>
            <a:solidFill>
              <a:srgbClr val="FF9933"/>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lgn="ctr">
                <a:defRPr/>
              </a:pPr>
              <a:r>
                <a:rPr lang="en-US"/>
                <a:t>3</a:t>
              </a:r>
            </a:p>
          </p:txBody>
        </p:sp>
        <p:sp>
          <p:nvSpPr>
            <p:cNvPr id="7176" name="Text Box 64"/>
            <p:cNvSpPr txBox="1">
              <a:spLocks noChangeArrowheads="1"/>
            </p:cNvSpPr>
            <p:nvPr/>
          </p:nvSpPr>
          <p:spPr bwMode="gray">
            <a:xfrm>
              <a:off x="2316" y="1846"/>
              <a:ext cx="3983" cy="278"/>
            </a:xfrm>
            <a:prstGeom prst="rect">
              <a:avLst/>
            </a:prstGeom>
            <a:noFill/>
            <a:ln w="9525" algn="ctr">
              <a:noFill/>
              <a:miter lim="800000"/>
              <a:headEnd/>
              <a:tailEnd/>
            </a:ln>
          </p:spPr>
          <p:txBody>
            <a:bodyPr lIns="68415" tIns="34208" rIns="68415" bIns="34208">
              <a:spAutoFit/>
            </a:bodyPr>
            <a:lstStyle/>
            <a:p>
              <a:pPr algn="ctr" defTabSz="684213" eaLnBrk="0" hangingPunct="0"/>
              <a:endParaRPr lang="fa-IR" sz="1600" b="1">
                <a:latin typeface="Times New Roman" pitchFamily="18" charset="0"/>
                <a:cs typeface="B Zar" pitchFamily="2" charset="-78"/>
              </a:endParaRPr>
            </a:p>
          </p:txBody>
        </p:sp>
        <p:sp>
          <p:nvSpPr>
            <p:cNvPr id="7177" name="Text Box 65"/>
            <p:cNvSpPr txBox="1">
              <a:spLocks noChangeArrowheads="1"/>
            </p:cNvSpPr>
            <p:nvPr/>
          </p:nvSpPr>
          <p:spPr bwMode="gray">
            <a:xfrm>
              <a:off x="1826" y="1824"/>
              <a:ext cx="105" cy="387"/>
            </a:xfrm>
            <a:prstGeom prst="rect">
              <a:avLst/>
            </a:prstGeom>
            <a:noFill/>
            <a:ln w="9525" algn="ctr">
              <a:noFill/>
              <a:miter lim="800000"/>
              <a:headEnd/>
              <a:tailEnd/>
            </a:ln>
          </p:spPr>
          <p:txBody>
            <a:bodyPr wrap="none" lIns="68415" tIns="34208" rIns="68415" bIns="34208">
              <a:spAutoFit/>
            </a:bodyPr>
            <a:lstStyle/>
            <a:p>
              <a:pPr algn="ctr" defTabSz="684213" eaLnBrk="0" hangingPunct="0"/>
              <a:endParaRPr lang="fa-IR" sz="2400"/>
            </a:p>
          </p:txBody>
        </p:sp>
      </p:grpSp>
      <p:sp>
        <p:nvSpPr>
          <p:cNvPr id="13" name="TextBox 12"/>
          <p:cNvSpPr txBox="1"/>
          <p:nvPr/>
        </p:nvSpPr>
        <p:spPr>
          <a:xfrm>
            <a:off x="7000875" y="2143125"/>
            <a:ext cx="1643063" cy="384175"/>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rtl="1">
              <a:defRPr/>
            </a:pPr>
            <a:r>
              <a:rPr lang="fa-IR" dirty="0">
                <a:cs typeface="B Titr" pitchFamily="2" charset="-78"/>
              </a:rPr>
              <a:t>رادیاتور</a:t>
            </a:r>
            <a:endParaRPr lang="en-US" dirty="0">
              <a:cs typeface="B Titr" pitchFamily="2" charset="-78"/>
            </a:endParaRPr>
          </a:p>
        </p:txBody>
      </p:sp>
      <p:pic>
        <p:nvPicPr>
          <p:cNvPr id="7173" name="Picture 2" descr="http://www.digsdigs.com/photos/Radiator-by-Danny-Wan.jpg"/>
          <p:cNvPicPr>
            <a:picLocks noChangeAspect="1" noChangeArrowheads="1"/>
          </p:cNvPicPr>
          <p:nvPr/>
        </p:nvPicPr>
        <p:blipFill>
          <a:blip r:embed="rId2" cstate="print"/>
          <a:srcRect/>
          <a:stretch>
            <a:fillRect/>
          </a:stretch>
        </p:blipFill>
        <p:spPr bwMode="auto">
          <a:xfrm>
            <a:off x="2143125" y="2714625"/>
            <a:ext cx="5029200" cy="3509963"/>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5400" dirty="0" smtClean="0">
                <a:effectLst>
                  <a:outerShdw blurRad="38100" dist="38100" dir="2700000" algn="tl">
                    <a:srgbClr val="000000">
                      <a:alpha val="43137"/>
                    </a:srgbClr>
                  </a:outerShdw>
                </a:effectLst>
                <a:cs typeface="B Zar" panose="00000400000000000000" pitchFamily="2" charset="-78"/>
              </a:rPr>
              <a:t>انواع رادیاتورها از نظر شکل ظاهری</a:t>
            </a:r>
            <a:endParaRPr lang="fa-IR" sz="5400" dirty="0">
              <a:effectLst>
                <a:outerShdw blurRad="38100" dist="38100" dir="2700000" algn="tl">
                  <a:srgbClr val="000000">
                    <a:alpha val="43137"/>
                  </a:srgbClr>
                </a:outerShdw>
              </a:effectLst>
              <a:cs typeface="B Zar" panose="00000400000000000000" pitchFamily="2" charset="-78"/>
            </a:endParaRPr>
          </a:p>
        </p:txBody>
      </p:sp>
      <p:sp>
        <p:nvSpPr>
          <p:cNvPr id="3" name="Content Placeholder 2"/>
          <p:cNvSpPr>
            <a:spLocks noGrp="1"/>
          </p:cNvSpPr>
          <p:nvPr>
            <p:ph idx="1"/>
          </p:nvPr>
        </p:nvSpPr>
        <p:spPr>
          <a:xfrm>
            <a:off x="428596" y="2148840"/>
            <a:ext cx="8229600" cy="4709160"/>
          </a:xfrm>
        </p:spPr>
        <p:txBody>
          <a:bodyPr>
            <a:normAutofit/>
          </a:bodyPr>
          <a:lstStyle/>
          <a:p>
            <a:r>
              <a:rPr lang="fa-IR" sz="4800" dirty="0" smtClean="0">
                <a:cs typeface="B Zar" panose="00000400000000000000" pitchFamily="2" charset="-78"/>
              </a:rPr>
              <a:t>رادیاتورهای لوله ای </a:t>
            </a:r>
          </a:p>
          <a:p>
            <a:r>
              <a:rPr lang="fa-IR" sz="4800" dirty="0" smtClean="0">
                <a:cs typeface="B Zar" panose="00000400000000000000" pitchFamily="2" charset="-78"/>
              </a:rPr>
              <a:t>رادیاتورهای تخت</a:t>
            </a:r>
          </a:p>
          <a:p>
            <a:r>
              <a:rPr lang="fa-IR" sz="4800" dirty="0" smtClean="0">
                <a:cs typeface="B Zar" panose="00000400000000000000" pitchFamily="2" charset="-78"/>
              </a:rPr>
              <a:t>رادیاتورهای معمولی</a:t>
            </a:r>
            <a:endParaRPr lang="fa-IR" sz="4800" dirty="0">
              <a:cs typeface="B Zar" panose="00000400000000000000" pitchFamily="2" charset="-78"/>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686800" cy="838200"/>
          </a:xfrm>
        </p:spPr>
        <p:txBody>
          <a:bodyPr>
            <a:noAutofit/>
          </a:bodyPr>
          <a:lstStyle/>
          <a:p>
            <a:pPr algn="ctr"/>
            <a:r>
              <a:rPr lang="fa-IR" sz="6000" dirty="0" smtClean="0">
                <a:cs typeface="B Zar" panose="00000400000000000000" pitchFamily="2" charset="-78"/>
              </a:rPr>
              <a:t>رادیاتورها از نظر جنس</a:t>
            </a:r>
            <a:endParaRPr lang="fa-IR" sz="6000" dirty="0">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z="4800" dirty="0" smtClean="0">
                <a:cs typeface="B Zar" panose="00000400000000000000" pitchFamily="2" charset="-78"/>
              </a:rPr>
              <a:t>رادیاتورهای چدنی</a:t>
            </a:r>
          </a:p>
          <a:p>
            <a:r>
              <a:rPr lang="fa-IR" sz="4800" dirty="0" smtClean="0">
                <a:cs typeface="B Zar" panose="00000400000000000000" pitchFamily="2" charset="-78"/>
              </a:rPr>
              <a:t>رادیاتورهای فولادی</a:t>
            </a:r>
          </a:p>
          <a:p>
            <a:r>
              <a:rPr lang="fa-IR" sz="4800" dirty="0" smtClean="0">
                <a:cs typeface="B Zar" panose="00000400000000000000" pitchFamily="2" charset="-78"/>
              </a:rPr>
              <a:t>رادیاتورهای آلومینیومی</a:t>
            </a:r>
            <a:endParaRPr lang="fa-IR" sz="4800" dirty="0">
              <a:cs typeface="B Zar" panose="00000400000000000000" pitchFamily="2" charset="-78"/>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Autofit/>
          </a:bodyPr>
          <a:lstStyle/>
          <a:p>
            <a:pPr algn="ctr"/>
            <a:r>
              <a:rPr lang="fa-IR" sz="4400" b="1" dirty="0" smtClean="0">
                <a:cs typeface="B Zar" panose="00000400000000000000" pitchFamily="2" charset="-78"/>
              </a:rPr>
              <a:t>محاسن رادیاتورهای آلومینیومی نسبت به سایر رادیاتورها</a:t>
            </a:r>
            <a:endParaRPr lang="fa-IR" sz="4400" b="1" dirty="0">
              <a:cs typeface="B Zar" panose="00000400000000000000" pitchFamily="2" charset="-78"/>
            </a:endParaRPr>
          </a:p>
        </p:txBody>
      </p:sp>
      <p:sp>
        <p:nvSpPr>
          <p:cNvPr id="3" name="Content Placeholder 2"/>
          <p:cNvSpPr>
            <a:spLocks noGrp="1"/>
          </p:cNvSpPr>
          <p:nvPr>
            <p:ph idx="1"/>
          </p:nvPr>
        </p:nvSpPr>
        <p:spPr>
          <a:xfrm>
            <a:off x="428596" y="1857364"/>
            <a:ext cx="8229600" cy="4709160"/>
          </a:xfrm>
        </p:spPr>
        <p:txBody>
          <a:bodyPr>
            <a:normAutofit/>
          </a:bodyPr>
          <a:lstStyle/>
          <a:p>
            <a:r>
              <a:rPr lang="fa-IR" sz="4400" dirty="0" smtClean="0">
                <a:cs typeface="B Zar" panose="00000400000000000000" pitchFamily="2" charset="-78"/>
              </a:rPr>
              <a:t>جاگیری کمتر</a:t>
            </a:r>
          </a:p>
          <a:p>
            <a:r>
              <a:rPr lang="fa-IR" sz="4400" dirty="0" smtClean="0">
                <a:cs typeface="B Zar" panose="00000400000000000000" pitchFamily="2" charset="-78"/>
              </a:rPr>
              <a:t>حمل و نقل آسانتر</a:t>
            </a:r>
          </a:p>
          <a:p>
            <a:r>
              <a:rPr lang="fa-IR" sz="4400" dirty="0" smtClean="0">
                <a:cs typeface="B Zar" panose="00000400000000000000" pitchFamily="2" charset="-78"/>
              </a:rPr>
              <a:t>سبک تر و زیباتر</a:t>
            </a:r>
          </a:p>
          <a:p>
            <a:r>
              <a:rPr lang="fa-IR" sz="4400" dirty="0" smtClean="0">
                <a:cs typeface="B Zar" panose="00000400000000000000" pitchFamily="2" charset="-78"/>
              </a:rPr>
              <a:t>ضد زنگ و پوسیدگی</a:t>
            </a:r>
          </a:p>
          <a:p>
            <a:r>
              <a:rPr lang="fa-IR" sz="4400" dirty="0" smtClean="0">
                <a:cs typeface="B Zar" panose="00000400000000000000" pitchFamily="2" charset="-78"/>
              </a:rPr>
              <a:t>راندمان حرارتی بالا</a:t>
            </a:r>
            <a:endParaRPr lang="fa-IR" sz="4400" dirty="0">
              <a:cs typeface="B Zar" panose="00000400000000000000" pitchFamily="2" charset="-78"/>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2132856"/>
            <a:ext cx="7772400" cy="1828800"/>
          </a:xfrm>
        </p:spPr>
        <p:txBody>
          <a:bodyPr>
            <a:noAutofit/>
          </a:bodyPr>
          <a:lstStyle/>
          <a:p>
            <a:pPr marL="1371600" indent="-1371600" algn="ctr">
              <a:buFont typeface="+mj-lt"/>
              <a:buAutoNum type="arabicPeriod"/>
            </a:pPr>
            <a:r>
              <a:rPr lang="fa-IR" sz="6000" dirty="0" smtClean="0">
                <a:cs typeface="B Zar" panose="00000400000000000000" pitchFamily="2" charset="-78"/>
              </a:rPr>
              <a:t>وسایل مولد حرارت</a:t>
            </a:r>
            <a:endParaRPr lang="fa-IR" sz="6000" dirty="0">
              <a:cs typeface="B Zar" panose="00000400000000000000" pitchFamily="2" charset="-78"/>
            </a:endParaRPr>
          </a:p>
        </p:txBody>
      </p:sp>
    </p:spTree>
  </p:cSld>
  <p:clrMapOvr>
    <a:masterClrMapping/>
  </p:clrMapOvr>
  <p:transition>
    <p:wipe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686800" cy="838200"/>
          </a:xfrm>
        </p:spPr>
        <p:txBody>
          <a:bodyPr>
            <a:noAutofit/>
          </a:bodyPr>
          <a:lstStyle/>
          <a:p>
            <a:pPr algn="ctr"/>
            <a:r>
              <a:rPr lang="fa-IR" sz="6000" b="1" dirty="0" smtClean="0">
                <a:cs typeface="B Zar" panose="00000400000000000000" pitchFamily="2" charset="-78"/>
              </a:rPr>
              <a:t>شیر رادیاتور</a:t>
            </a:r>
            <a:endParaRPr lang="fa-IR" sz="6000" b="1" dirty="0">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z="4000" dirty="0" smtClean="0">
                <a:cs typeface="B Zar" panose="00000400000000000000" pitchFamily="2" charset="-78"/>
              </a:rPr>
              <a:t>شیری که سر راه ورود آبگرم به رادیاتور قرار می گیرد را شیر رادیاتور گویند </a:t>
            </a:r>
          </a:p>
          <a:p>
            <a:r>
              <a:rPr lang="fa-IR" sz="4000" dirty="0" smtClean="0">
                <a:cs typeface="B Zar" panose="00000400000000000000" pitchFamily="2" charset="-78"/>
              </a:rPr>
              <a:t>این شیر دارای مهره و ماسوره ای جهت بازو بسته کردن رادیاتور از سیستم می باشد</a:t>
            </a:r>
          </a:p>
          <a:p>
            <a:r>
              <a:rPr lang="fa-IR" sz="4000" dirty="0" smtClean="0">
                <a:cs typeface="B Zar" panose="00000400000000000000" pitchFamily="2" charset="-78"/>
              </a:rPr>
              <a:t>شیرهای رادیاتور قابل تنظیم هستند یعنی می توان توسط آنها مقدار عبور آب را تنظیم کرد</a:t>
            </a:r>
          </a:p>
          <a:p>
            <a:endParaRPr lang="fa-IR" sz="4000" dirty="0">
              <a:cs typeface="0 Badr" pitchFamily="2" charset="-78"/>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686800" cy="838200"/>
          </a:xfrm>
        </p:spPr>
        <p:txBody>
          <a:bodyPr>
            <a:noAutofit/>
          </a:bodyPr>
          <a:lstStyle/>
          <a:p>
            <a:pPr algn="ctr"/>
            <a:r>
              <a:rPr lang="fa-IR" sz="7200" dirty="0" smtClean="0">
                <a:cs typeface="B Zar" panose="00000400000000000000" pitchFamily="2" charset="-78"/>
              </a:rPr>
              <a:t>ابعاد رادیاتور</a:t>
            </a:r>
            <a:endParaRPr lang="fa-IR" sz="7200" dirty="0">
              <a:cs typeface="B Zar" panose="00000400000000000000" pitchFamily="2" charset="-78"/>
            </a:endParaRPr>
          </a:p>
        </p:txBody>
      </p:sp>
      <p:sp>
        <p:nvSpPr>
          <p:cNvPr id="3" name="Content Placeholder 2"/>
          <p:cNvSpPr>
            <a:spLocks noGrp="1"/>
          </p:cNvSpPr>
          <p:nvPr>
            <p:ph idx="1"/>
          </p:nvPr>
        </p:nvSpPr>
        <p:spPr/>
        <p:txBody>
          <a:bodyPr>
            <a:noAutofit/>
          </a:bodyPr>
          <a:lstStyle/>
          <a:p>
            <a:r>
              <a:rPr lang="fa-IR" sz="3200" dirty="0" smtClean="0">
                <a:cs typeface="B Zar" panose="00000400000000000000" pitchFamily="2" charset="-78"/>
              </a:rPr>
              <a:t>انواع رادیاتورها در اندازه های مختلف به بازار عرضه می شوند</a:t>
            </a:r>
          </a:p>
          <a:p>
            <a:r>
              <a:rPr lang="fa-IR" sz="3200" dirty="0" smtClean="0">
                <a:cs typeface="B Zar" panose="00000400000000000000" pitchFamily="2" charset="-78"/>
              </a:rPr>
              <a:t>رادیاتورهای فولادی موجود در بازار به شرح زیر است:</a:t>
            </a:r>
          </a:p>
          <a:p>
            <a:pPr>
              <a:buNone/>
            </a:pPr>
            <a:r>
              <a:rPr lang="en-US" sz="3200" dirty="0" smtClean="0">
                <a:cs typeface="B Zar" panose="00000400000000000000" pitchFamily="2" charset="-78"/>
              </a:rPr>
              <a:t>150*300</a:t>
            </a:r>
          </a:p>
          <a:p>
            <a:pPr>
              <a:buNone/>
            </a:pPr>
            <a:r>
              <a:rPr lang="en-US" sz="3200" dirty="0" smtClean="0">
                <a:cs typeface="B Zar" panose="00000400000000000000" pitchFamily="2" charset="-78"/>
              </a:rPr>
              <a:t>150*500</a:t>
            </a:r>
          </a:p>
          <a:p>
            <a:pPr>
              <a:buNone/>
            </a:pPr>
            <a:r>
              <a:rPr lang="en-US" sz="3200" dirty="0" smtClean="0">
                <a:cs typeface="B Zar" panose="00000400000000000000" pitchFamily="2" charset="-78"/>
              </a:rPr>
              <a:t>150*600</a:t>
            </a:r>
          </a:p>
          <a:p>
            <a:pPr>
              <a:buNone/>
            </a:pPr>
            <a:r>
              <a:rPr lang="en-US" sz="3200" dirty="0" smtClean="0">
                <a:cs typeface="B Zar" panose="00000400000000000000" pitchFamily="2" charset="-78"/>
              </a:rPr>
              <a:t>200*300</a:t>
            </a:r>
          </a:p>
          <a:p>
            <a:pPr>
              <a:buNone/>
            </a:pPr>
            <a:r>
              <a:rPr lang="en-US" sz="3200" dirty="0" smtClean="0">
                <a:cs typeface="B Zar" panose="00000400000000000000" pitchFamily="2" charset="-78"/>
              </a:rPr>
              <a:t>200*500</a:t>
            </a:r>
          </a:p>
          <a:p>
            <a:pPr>
              <a:buNone/>
            </a:pPr>
            <a:r>
              <a:rPr lang="en-US" sz="3200" dirty="0" smtClean="0">
                <a:cs typeface="B Zar" panose="00000400000000000000" pitchFamily="2" charset="-78"/>
              </a:rPr>
              <a:t>200*600</a:t>
            </a:r>
            <a:endParaRPr lang="fa-IR" sz="3200" dirty="0">
              <a:cs typeface="B Zar" panose="00000400000000000000" pitchFamily="2" charset="-78"/>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84784"/>
            <a:ext cx="8229600" cy="4709160"/>
          </a:xfrm>
        </p:spPr>
        <p:txBody>
          <a:bodyPr>
            <a:normAutofit/>
          </a:bodyPr>
          <a:lstStyle/>
          <a:p>
            <a:r>
              <a:rPr lang="fa-IR" sz="4400" dirty="0" smtClean="0">
                <a:cs typeface="B Zar" panose="00000400000000000000" pitchFamily="2" charset="-78"/>
              </a:rPr>
              <a:t>عدد کوچکتر پهنای رادیاتور و عدد بزرگتر فاصله مراکز دو بوشن ورودی و خروجی آب رادیاتور را مشخص می نماید</a:t>
            </a:r>
          </a:p>
          <a:p>
            <a:r>
              <a:rPr lang="fa-IR" sz="4400" dirty="0" smtClean="0">
                <a:cs typeface="B Zar" panose="00000400000000000000" pitchFamily="2" charset="-78"/>
              </a:rPr>
              <a:t>انتخاب نوع رادیاتور با توجه به شرایط مکان توسط طراح سیستم انجام می گیرد</a:t>
            </a:r>
            <a:endParaRPr lang="fa-IR" sz="4400" dirty="0">
              <a:cs typeface="B Zar" panose="00000400000000000000" pitchFamily="2" charset="-78"/>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66).jpg"/>
          <p:cNvPicPr>
            <a:picLocks noGrp="1" noChangeAspect="1"/>
          </p:cNvPicPr>
          <p:nvPr>
            <p:ph idx="1"/>
          </p:nvPr>
        </p:nvPicPr>
        <p:blipFill>
          <a:blip r:embed="rId2" cstate="print"/>
          <a:stretch>
            <a:fillRect/>
          </a:stretch>
        </p:blipFill>
        <p:spPr>
          <a:xfrm>
            <a:off x="1428728" y="571480"/>
            <a:ext cx="6643734" cy="6023653"/>
          </a:xfrm>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adiator-Chodani-20.jpg"/>
          <p:cNvPicPr>
            <a:picLocks noGrp="1" noChangeAspect="1"/>
          </p:cNvPicPr>
          <p:nvPr>
            <p:ph idx="1"/>
          </p:nvPr>
        </p:nvPicPr>
        <p:blipFill>
          <a:blip r:embed="rId2" cstate="print"/>
          <a:stretch>
            <a:fillRect/>
          </a:stretch>
        </p:blipFill>
        <p:spPr>
          <a:xfrm>
            <a:off x="928662" y="785794"/>
            <a:ext cx="7358114" cy="5518586"/>
          </a:xfrm>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6sbif9m2090lm4nooib.jpg"/>
          <p:cNvPicPr>
            <a:picLocks noGrp="1" noChangeAspect="1"/>
          </p:cNvPicPr>
          <p:nvPr>
            <p:ph idx="1"/>
          </p:nvPr>
        </p:nvPicPr>
        <p:blipFill>
          <a:blip r:embed="rId2" cstate="print"/>
          <a:stretch>
            <a:fillRect/>
          </a:stretch>
        </p:blipFill>
        <p:spPr>
          <a:xfrm>
            <a:off x="1785918" y="357166"/>
            <a:ext cx="5715040" cy="6057942"/>
          </a:xfrm>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adiator..jpg"/>
          <p:cNvPicPr>
            <a:picLocks noGrp="1" noChangeAspect="1"/>
          </p:cNvPicPr>
          <p:nvPr>
            <p:ph idx="1"/>
          </p:nvPr>
        </p:nvPicPr>
        <p:blipFill>
          <a:blip r:embed="rId2" cstate="print"/>
          <a:stretch>
            <a:fillRect/>
          </a:stretch>
        </p:blipFill>
        <p:spPr>
          <a:xfrm>
            <a:off x="642910" y="1428736"/>
            <a:ext cx="7386988" cy="4214842"/>
          </a:xfrm>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8229600" cy="1143000"/>
          </a:xfrm>
        </p:spPr>
        <p:txBody>
          <a:bodyPr>
            <a:noAutofit/>
          </a:bodyPr>
          <a:lstStyle/>
          <a:p>
            <a:r>
              <a:rPr lang="fa-IR" sz="6000" dirty="0" smtClean="0">
                <a:cs typeface="B Zar" panose="00000400000000000000" pitchFamily="2" charset="-78"/>
              </a:rPr>
              <a:t>کنوکتور </a:t>
            </a:r>
            <a:r>
              <a:rPr lang="en-US" sz="6000" dirty="0" smtClean="0">
                <a:cs typeface="0 Badr" pitchFamily="2" charset="-78"/>
              </a:rPr>
              <a:t>convector</a:t>
            </a:r>
            <a:endParaRPr lang="fa-IR" sz="6000" dirty="0">
              <a:cs typeface="0 Badr" pitchFamily="2" charset="-78"/>
            </a:endParaRPr>
          </a:p>
        </p:txBody>
      </p:sp>
      <p:sp>
        <p:nvSpPr>
          <p:cNvPr id="3" name="Content Placeholder 2"/>
          <p:cNvSpPr>
            <a:spLocks noGrp="1"/>
          </p:cNvSpPr>
          <p:nvPr>
            <p:ph idx="1"/>
          </p:nvPr>
        </p:nvSpPr>
        <p:spPr>
          <a:xfrm>
            <a:off x="428596" y="1714488"/>
            <a:ext cx="8229600" cy="4709160"/>
          </a:xfrm>
        </p:spPr>
        <p:txBody>
          <a:bodyPr>
            <a:noAutofit/>
          </a:bodyPr>
          <a:lstStyle/>
          <a:p>
            <a:r>
              <a:rPr lang="fa-IR" sz="4000" dirty="0" smtClean="0">
                <a:cs typeface="B Zar" panose="00000400000000000000" pitchFamily="2" charset="-78"/>
              </a:rPr>
              <a:t>یکی از وسایل مبدل حرارت کنوکتور می باشد که از تعدادی لوله با پره آلومینیومی که در داخل جعبه با محفظه ای قرار دارند تشکیل شده است. ساختمان کنوکتور شبیه فن کویل می باشد با این تفاوت که دارای بادبزن نمی باشد. هوا از پایین وارد محفظه شده و پس از تبادل حرارت با لوله های پره دار گرم و سبک شده و از بالا خارج می شود.</a:t>
            </a:r>
            <a:endParaRPr lang="fa-IR" sz="4000" dirty="0">
              <a:cs typeface="B Zar" panose="00000400000000000000" pitchFamily="2" charset="-78"/>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838200"/>
          </a:xfrm>
        </p:spPr>
        <p:txBody>
          <a:bodyPr>
            <a:noAutofit/>
          </a:bodyPr>
          <a:lstStyle/>
          <a:p>
            <a:r>
              <a:rPr lang="fa-IR" sz="4000" dirty="0" smtClean="0">
                <a:cs typeface="B Zar" panose="00000400000000000000" pitchFamily="2" charset="-78"/>
              </a:rPr>
              <a:t>قدرت حرارتی کنوکتور بستگی به عوامل زیر دارد:</a:t>
            </a:r>
            <a:endParaRPr lang="fa-IR" sz="4000" dirty="0">
              <a:cs typeface="B Zar" panose="00000400000000000000" pitchFamily="2" charset="-78"/>
            </a:endParaRPr>
          </a:p>
        </p:txBody>
      </p:sp>
      <p:sp>
        <p:nvSpPr>
          <p:cNvPr id="3" name="Content Placeholder 2"/>
          <p:cNvSpPr>
            <a:spLocks noGrp="1"/>
          </p:cNvSpPr>
          <p:nvPr>
            <p:ph idx="1"/>
          </p:nvPr>
        </p:nvSpPr>
        <p:spPr>
          <a:xfrm>
            <a:off x="5214942" y="1214422"/>
            <a:ext cx="3776658" cy="5643578"/>
          </a:xfrm>
        </p:spPr>
        <p:txBody>
          <a:bodyPr>
            <a:normAutofit/>
          </a:bodyPr>
          <a:lstStyle/>
          <a:p>
            <a:r>
              <a:rPr lang="fa-IR" sz="3600" dirty="0" smtClean="0">
                <a:cs typeface="B Zar" panose="00000400000000000000" pitchFamily="2" charset="-78"/>
              </a:rPr>
              <a:t>ارتفاع محفظه</a:t>
            </a:r>
          </a:p>
          <a:p>
            <a:r>
              <a:rPr lang="fa-IR" sz="3600" dirty="0" smtClean="0">
                <a:cs typeface="B Zar" panose="00000400000000000000" pitchFamily="2" charset="-78"/>
              </a:rPr>
              <a:t>مقدار و طول لوله ها</a:t>
            </a:r>
          </a:p>
          <a:p>
            <a:r>
              <a:rPr lang="fa-IR" sz="3600" dirty="0" smtClean="0">
                <a:cs typeface="B Zar" panose="00000400000000000000" pitchFamily="2" charset="-78"/>
              </a:rPr>
              <a:t>جنس پره ها و لوله ها</a:t>
            </a:r>
          </a:p>
          <a:p>
            <a:r>
              <a:rPr lang="fa-IR" sz="3600" dirty="0" smtClean="0">
                <a:cs typeface="B Zar" panose="00000400000000000000" pitchFamily="2" charset="-78"/>
              </a:rPr>
              <a:t>محل قرار گرفتن آن و خروج هوا</a:t>
            </a:r>
          </a:p>
          <a:p>
            <a:r>
              <a:rPr lang="fa-IR" sz="3600" dirty="0" smtClean="0">
                <a:cs typeface="B Zar" panose="00000400000000000000" pitchFamily="2" charset="-78"/>
              </a:rPr>
              <a:t>آب داخل لوله</a:t>
            </a:r>
          </a:p>
        </p:txBody>
      </p:sp>
      <p:pic>
        <p:nvPicPr>
          <p:cNvPr id="4" name="Content Placeholder 3" descr="Convector_final.jpg"/>
          <p:cNvPicPr>
            <a:picLocks noChangeAspect="1"/>
          </p:cNvPicPr>
          <p:nvPr/>
        </p:nvPicPr>
        <p:blipFill>
          <a:blip r:embed="rId2" cstate="print"/>
          <a:stretch>
            <a:fillRect/>
          </a:stretch>
        </p:blipFill>
        <p:spPr>
          <a:xfrm>
            <a:off x="0" y="2428868"/>
            <a:ext cx="5286379" cy="4000528"/>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928670"/>
            <a:ext cx="8229600" cy="4709160"/>
          </a:xfrm>
        </p:spPr>
        <p:txBody>
          <a:bodyPr>
            <a:normAutofit/>
          </a:bodyPr>
          <a:lstStyle/>
          <a:p>
            <a:pPr algn="just"/>
            <a:r>
              <a:rPr lang="fa-IR" sz="4800" dirty="0" smtClean="0">
                <a:cs typeface="B Zar" panose="00000400000000000000" pitchFamily="2" charset="-78"/>
              </a:rPr>
              <a:t>انتقال حرارت در کنوکتور به صورت جابجایی طبیعی صورت می گیرد و تنظیم حرارتی آن بوسیله شیر ( کم و زیاد کردن سیال ورودی ) و یا دمپر ( کم و زیاد کردن جریان هوای خروجی ) انجام می شود.</a:t>
            </a:r>
            <a:endParaRPr lang="fa-IR" sz="4800" dirty="0">
              <a:cs typeface="B Zar" panose="00000400000000000000" pitchFamily="2" charset="-78"/>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857496"/>
            <a:ext cx="8534400" cy="758952"/>
          </a:xfrm>
        </p:spPr>
        <p:txBody>
          <a:bodyPr>
            <a:noAutofit/>
          </a:bodyPr>
          <a:lstStyle/>
          <a:p>
            <a:r>
              <a:rPr lang="fa-IR" sz="13800" b="1" dirty="0" smtClean="0">
                <a:solidFill>
                  <a:schemeClr val="accent1"/>
                </a:solidFill>
                <a:cs typeface="B Zar" panose="00000400000000000000" pitchFamily="2" charset="-78"/>
              </a:rPr>
              <a:t>دیگ</a:t>
            </a:r>
            <a:r>
              <a:rPr lang="fa-IR" sz="13800" b="1" dirty="0" smtClean="0">
                <a:solidFill>
                  <a:schemeClr val="accent1"/>
                </a:solidFill>
                <a:cs typeface="0 Badr" pitchFamily="2" charset="-78"/>
              </a:rPr>
              <a:t/>
            </a:r>
            <a:br>
              <a:rPr lang="fa-IR" sz="13800" b="1" dirty="0" smtClean="0">
                <a:solidFill>
                  <a:schemeClr val="accent1"/>
                </a:solidFill>
                <a:cs typeface="0 Badr" pitchFamily="2" charset="-78"/>
              </a:rPr>
            </a:br>
            <a:r>
              <a:rPr lang="fa-IR" sz="13800" b="1" dirty="0" smtClean="0">
                <a:solidFill>
                  <a:schemeClr val="accent1"/>
                </a:solidFill>
                <a:cs typeface="0 Badr" pitchFamily="2" charset="-78"/>
              </a:rPr>
              <a:t> </a:t>
            </a:r>
            <a:r>
              <a:rPr lang="fa-IR" sz="13800" b="1" dirty="0" smtClean="0">
                <a:solidFill>
                  <a:schemeClr val="accent1"/>
                </a:solidFill>
                <a:cs typeface="B Zar" panose="00000400000000000000" pitchFamily="2" charset="-78"/>
              </a:rPr>
              <a:t>آبگرم</a:t>
            </a:r>
            <a:endParaRPr lang="fa-IR" sz="13800" b="1" dirty="0">
              <a:solidFill>
                <a:schemeClr val="accent1"/>
              </a:solidFill>
              <a:cs typeface="B Zar" panose="00000400000000000000" pitchFamily="2" charset="-78"/>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928670"/>
            <a:ext cx="8229600" cy="4709160"/>
          </a:xfrm>
        </p:spPr>
        <p:txBody>
          <a:bodyPr>
            <a:normAutofit/>
          </a:bodyPr>
          <a:lstStyle/>
          <a:p>
            <a:r>
              <a:rPr lang="fa-IR" sz="4000" dirty="0" smtClean="0">
                <a:cs typeface="B Zar" panose="00000400000000000000" pitchFamily="2" charset="-78"/>
              </a:rPr>
              <a:t>برای اینکه دسترسی به داخل کنوکتور مشکل است بنابراین شیر هواگیری آن را اغلب از نوع شیر خودکار انتخاب می کنند.</a:t>
            </a:r>
          </a:p>
          <a:p>
            <a:r>
              <a:rPr lang="fa-IR" sz="4000" dirty="0" smtClean="0">
                <a:cs typeface="B Zar" panose="00000400000000000000" pitchFamily="2" charset="-78"/>
              </a:rPr>
              <a:t>کنوکتور برای جایی که از بخار و یا آب داغ به عنوان حامل حرارت استفاده می شود مناسب است زیرا امکان تماس پیدا کردن با سطوح داغ وجود ندارد</a:t>
            </a:r>
            <a:endParaRPr lang="fa-IR" sz="4000" dirty="0">
              <a:cs typeface="B Zar" panose="00000400000000000000" pitchFamily="2" charset="-78"/>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6000" dirty="0" smtClean="0">
                <a:cs typeface="B Zar" panose="00000400000000000000" pitchFamily="2" charset="-78"/>
              </a:rPr>
              <a:t>انواع کنوکتور</a:t>
            </a:r>
            <a:endParaRPr lang="fa-IR" sz="6000" dirty="0">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z="4400" dirty="0" smtClean="0">
                <a:cs typeface="B Zar" panose="00000400000000000000" pitchFamily="2" charset="-78"/>
              </a:rPr>
              <a:t>آویز</a:t>
            </a:r>
          </a:p>
          <a:p>
            <a:r>
              <a:rPr lang="fa-IR" sz="4400" dirty="0" smtClean="0">
                <a:cs typeface="B Zar" panose="00000400000000000000" pitchFamily="2" charset="-78"/>
              </a:rPr>
              <a:t>مبلی</a:t>
            </a:r>
          </a:p>
          <a:p>
            <a:r>
              <a:rPr lang="fa-IR" sz="4400" dirty="0" smtClean="0">
                <a:cs typeface="B Zar" panose="00000400000000000000" pitchFamily="2" charset="-78"/>
              </a:rPr>
              <a:t>نیمه مبلی</a:t>
            </a:r>
          </a:p>
          <a:p>
            <a:r>
              <a:rPr lang="fa-IR" sz="4400" dirty="0" smtClean="0">
                <a:cs typeface="B Zar" panose="00000400000000000000" pitchFamily="2" charset="-78"/>
              </a:rPr>
              <a:t>دیواری</a:t>
            </a:r>
          </a:p>
          <a:p>
            <a:r>
              <a:rPr lang="fa-IR" sz="4400" dirty="0" smtClean="0">
                <a:cs typeface="B Zar" panose="00000400000000000000" pitchFamily="2" charset="-78"/>
              </a:rPr>
              <a:t>لوله پره دار</a:t>
            </a:r>
            <a:endParaRPr lang="fa-IR" sz="4400" dirty="0">
              <a:cs typeface="B Zar" panose="00000400000000000000" pitchFamily="2" charset="-78"/>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6600" b="1" dirty="0" smtClean="0">
                <a:cs typeface="B Zar" panose="00000400000000000000" pitchFamily="2" charset="-78"/>
              </a:rPr>
              <a:t>فن کویل          </a:t>
            </a:r>
            <a:r>
              <a:rPr lang="en-US" sz="6600" dirty="0" smtClean="0">
                <a:cs typeface="0 Badr" pitchFamily="2" charset="-78"/>
              </a:rPr>
              <a:t>FAN COIL</a:t>
            </a:r>
            <a:endParaRPr lang="fa-IR" sz="6600" dirty="0">
              <a:cs typeface="0 Badr" pitchFamily="2" charset="-78"/>
            </a:endParaRPr>
          </a:p>
        </p:txBody>
      </p:sp>
      <p:sp>
        <p:nvSpPr>
          <p:cNvPr id="3" name="Content Placeholder 2"/>
          <p:cNvSpPr>
            <a:spLocks noGrp="1"/>
          </p:cNvSpPr>
          <p:nvPr>
            <p:ph idx="1"/>
          </p:nvPr>
        </p:nvSpPr>
        <p:spPr/>
        <p:txBody>
          <a:bodyPr>
            <a:normAutofit/>
          </a:bodyPr>
          <a:lstStyle/>
          <a:p>
            <a:pPr algn="just"/>
            <a:r>
              <a:rPr lang="fa-IR" sz="4400" dirty="0" smtClean="0">
                <a:cs typeface="B Zar" panose="00000400000000000000" pitchFamily="2" charset="-78"/>
              </a:rPr>
              <a:t>یک مبدل حرارتی دو فصلی است که با گردش هوای اجباری کار می کند فن کویل در ساختمانهای اداری و آموزشی کاربرد بیشتری دارد. در تابستان می توان فن کویل را به چیلر وصل کرد و در زمستان فن کویل را به موتورخانه وصل می کنند.</a:t>
            </a:r>
            <a:endParaRPr lang="fa-IR" sz="4400" dirty="0">
              <a:cs typeface="B Zar" panose="00000400000000000000" pitchFamily="2" charset="-78"/>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6000" dirty="0" smtClean="0">
                <a:cs typeface="B Zar" panose="00000400000000000000" pitchFamily="2" charset="-78"/>
              </a:rPr>
              <a:t>اجزا تشکیل دهنده فن کویل</a:t>
            </a:r>
            <a:endParaRPr lang="fa-IR" sz="6000" dirty="0">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r>
              <a:rPr lang="fa-IR" sz="3600" dirty="0" smtClean="0">
                <a:cs typeface="B Zar" panose="00000400000000000000" pitchFamily="2" charset="-78"/>
              </a:rPr>
              <a:t>کویل حرارتی و برودتی</a:t>
            </a:r>
          </a:p>
          <a:p>
            <a:r>
              <a:rPr lang="fa-IR" sz="3600" dirty="0" smtClean="0">
                <a:cs typeface="B Zar" panose="00000400000000000000" pitchFamily="2" charset="-78"/>
              </a:rPr>
              <a:t>فن</a:t>
            </a:r>
          </a:p>
          <a:p>
            <a:r>
              <a:rPr lang="fa-IR" sz="3600" dirty="0" smtClean="0">
                <a:cs typeface="B Zar" panose="00000400000000000000" pitchFamily="2" charset="-78"/>
              </a:rPr>
              <a:t>الکتروموتور</a:t>
            </a:r>
          </a:p>
          <a:p>
            <a:r>
              <a:rPr lang="fa-IR" sz="3600" dirty="0" smtClean="0">
                <a:cs typeface="B Zar" panose="00000400000000000000" pitchFamily="2" charset="-78"/>
              </a:rPr>
              <a:t>تشتک یا عرق گیر</a:t>
            </a:r>
          </a:p>
          <a:p>
            <a:r>
              <a:rPr lang="fa-IR" sz="3600" dirty="0" smtClean="0">
                <a:cs typeface="B Zar" panose="00000400000000000000" pitchFamily="2" charset="-78"/>
              </a:rPr>
              <a:t>فیلتر هوا</a:t>
            </a:r>
          </a:p>
          <a:p>
            <a:r>
              <a:rPr lang="fa-IR" sz="3600" dirty="0" smtClean="0">
                <a:cs typeface="B Zar" panose="00000400000000000000" pitchFamily="2" charset="-78"/>
              </a:rPr>
              <a:t>دریچه ورود هوا</a:t>
            </a:r>
          </a:p>
          <a:p>
            <a:r>
              <a:rPr lang="fa-IR" sz="3600" dirty="0" smtClean="0">
                <a:cs typeface="B Zar" panose="00000400000000000000" pitchFamily="2" charset="-78"/>
              </a:rPr>
              <a:t>کلید قطع و وصل </a:t>
            </a:r>
            <a:endParaRPr lang="fa-IR" sz="3600" dirty="0">
              <a:cs typeface="B Zar" panose="00000400000000000000" pitchFamily="2" charset="-78"/>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000108"/>
            <a:ext cx="8229600" cy="4709160"/>
          </a:xfrm>
        </p:spPr>
        <p:txBody>
          <a:bodyPr>
            <a:normAutofit/>
          </a:bodyPr>
          <a:lstStyle/>
          <a:p>
            <a:r>
              <a:rPr lang="fa-IR" sz="4400" dirty="0" smtClean="0">
                <a:cs typeface="B Zar" panose="00000400000000000000" pitchFamily="2" charset="-78"/>
              </a:rPr>
              <a:t>تعداد طول و قطر لوله های مسی و همچنین تعداد ردیف های کویل بر مبنای ظرفیت فن کویل محاسبه و طراحی می شود.</a:t>
            </a:r>
          </a:p>
          <a:p>
            <a:r>
              <a:rPr lang="fa-IR" sz="4400" dirty="0" smtClean="0">
                <a:cs typeface="B Zar" panose="00000400000000000000" pitchFamily="2" charset="-78"/>
              </a:rPr>
              <a:t>کویل های فن کویل مجهز به لوله های رفت و برگشت (ورودی و خروجی) و لوله هواگیر می باشند.</a:t>
            </a:r>
            <a:endParaRPr lang="fa-IR" sz="4400" dirty="0">
              <a:cs typeface="B Zar" panose="00000400000000000000" pitchFamily="2" charset="-78"/>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7200" b="1" dirty="0" smtClean="0">
                <a:cs typeface="B Zar" panose="00000400000000000000" pitchFamily="2" charset="-78"/>
              </a:rPr>
              <a:t>کاربرد فن کویل</a:t>
            </a:r>
            <a:endParaRPr lang="fa-IR" sz="7200" b="1" dirty="0">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z="3200" dirty="0" smtClean="0">
                <a:cs typeface="B Zar" panose="00000400000000000000" pitchFamily="2" charset="-78"/>
              </a:rPr>
              <a:t>بهترين كاربرد سيستم فن كويل مربوط به مواردي است كه بخواهيم درجه حرارت هر فضا بطور جداگانه كنترل شود</a:t>
            </a:r>
            <a:r>
              <a:rPr lang="en-US" sz="3200" dirty="0" smtClean="0">
                <a:cs typeface="B Zar" panose="00000400000000000000" pitchFamily="2" charset="-78"/>
              </a:rPr>
              <a:t>.</a:t>
            </a:r>
          </a:p>
          <a:p>
            <a:r>
              <a:rPr lang="fa-IR" sz="3200" dirty="0" smtClean="0">
                <a:cs typeface="B Zar" panose="00000400000000000000" pitchFamily="2" charset="-78"/>
              </a:rPr>
              <a:t>كاربردهاي مناسب اين سيستم عبارتند از</a:t>
            </a:r>
            <a:r>
              <a:rPr lang="en-US" sz="3200" dirty="0" smtClean="0">
                <a:cs typeface="B Zar" panose="00000400000000000000" pitchFamily="2" charset="-78"/>
              </a:rPr>
              <a:t>:</a:t>
            </a:r>
          </a:p>
          <a:p>
            <a:r>
              <a:rPr lang="fa-IR" sz="3200" dirty="0" smtClean="0">
                <a:cs typeface="B Zar" panose="00000400000000000000" pitchFamily="2" charset="-78"/>
              </a:rPr>
              <a:t>هتلها و متلها و ساختمانهاي اپارتماني و ساختمانهاي اداري</a:t>
            </a:r>
            <a:r>
              <a:rPr lang="en-US" sz="3200" dirty="0" smtClean="0">
                <a:cs typeface="B Zar" panose="00000400000000000000" pitchFamily="2" charset="-78"/>
              </a:rPr>
              <a:t> .</a:t>
            </a:r>
          </a:p>
          <a:p>
            <a:r>
              <a:rPr lang="fa-IR" sz="3200" dirty="0" smtClean="0">
                <a:cs typeface="B Zar" panose="00000400000000000000" pitchFamily="2" charset="-78"/>
              </a:rPr>
              <a:t>اگر چه در تعدادي از ساختمانهاي بيمارستانها نيز از سيستم فن كويل استفاده ميشود ولي اين موضوع چندان مناسب نبست زيرا بازده فيلتر هواي فن كويلها كم است و نگهداري و تميز كردن انها نيز مشكل خواهد بود</a:t>
            </a:r>
            <a:r>
              <a:rPr lang="en-US" sz="3200" dirty="0" smtClean="0">
                <a:cs typeface="B Zar" panose="00000400000000000000" pitchFamily="2" charset="-78"/>
              </a:rPr>
              <a:t>.</a:t>
            </a:r>
            <a:endParaRPr lang="fa-IR" sz="3200" dirty="0">
              <a:cs typeface="B Zar" panose="00000400000000000000" pitchFamily="2" charset="-78"/>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5400" b="1" dirty="0" smtClean="0">
                <a:cs typeface="B Zar" panose="00000400000000000000" pitchFamily="2" charset="-78"/>
              </a:rPr>
              <a:t>انواع فن کویل از نظر مجاری هوا</a:t>
            </a:r>
            <a:endParaRPr lang="fa-IR" sz="5400" b="1" dirty="0">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r>
              <a:rPr lang="fa-IR" sz="3600" dirty="0" smtClean="0">
                <a:cs typeface="B Zar" panose="00000400000000000000" pitchFamily="2" charset="-78"/>
              </a:rPr>
              <a:t>فن کویل هایی که دو مجرا برای جریان هوا دارند:</a:t>
            </a:r>
          </a:p>
          <a:p>
            <a:pPr>
              <a:buNone/>
            </a:pPr>
            <a:r>
              <a:rPr lang="fa-IR" sz="3600" dirty="0" smtClean="0">
                <a:cs typeface="B Zar" panose="00000400000000000000" pitchFamily="2" charset="-78"/>
              </a:rPr>
              <a:t>1- ورودی هوای برگشت از پایین </a:t>
            </a:r>
          </a:p>
          <a:p>
            <a:pPr>
              <a:buNone/>
            </a:pPr>
            <a:r>
              <a:rPr lang="fa-IR" sz="3600" dirty="0" smtClean="0">
                <a:cs typeface="B Zar" panose="00000400000000000000" pitchFamily="2" charset="-78"/>
              </a:rPr>
              <a:t>2- ارسال هوا از پایین</a:t>
            </a:r>
          </a:p>
          <a:p>
            <a:r>
              <a:rPr lang="fa-IR" sz="3600" dirty="0" smtClean="0">
                <a:cs typeface="B Zar" panose="00000400000000000000" pitchFamily="2" charset="-78"/>
              </a:rPr>
              <a:t>فن کویل هایی که سه مجرا برای جریان هوا دارند:</a:t>
            </a:r>
          </a:p>
          <a:p>
            <a:pPr>
              <a:buNone/>
            </a:pPr>
            <a:r>
              <a:rPr lang="fa-IR" sz="3600" dirty="0" smtClean="0">
                <a:cs typeface="B Zar" panose="00000400000000000000" pitchFamily="2" charset="-78"/>
              </a:rPr>
              <a:t>1- ورود هوای برگشت از پایین</a:t>
            </a:r>
          </a:p>
          <a:p>
            <a:pPr>
              <a:buNone/>
            </a:pPr>
            <a:r>
              <a:rPr lang="fa-IR" sz="3600" dirty="0" smtClean="0">
                <a:cs typeface="B Zar" panose="00000400000000000000" pitchFamily="2" charset="-78"/>
              </a:rPr>
              <a:t>2- ورود هوای تازه از پشت</a:t>
            </a:r>
          </a:p>
          <a:p>
            <a:pPr>
              <a:buNone/>
            </a:pPr>
            <a:r>
              <a:rPr lang="fa-IR" sz="3600" dirty="0" smtClean="0">
                <a:cs typeface="B Zar" panose="00000400000000000000" pitchFamily="2" charset="-78"/>
              </a:rPr>
              <a:t>3- ارسال هوا از بالا</a:t>
            </a:r>
            <a:endParaRPr lang="fa-IR" sz="3600" dirty="0">
              <a:cs typeface="B Zar" panose="00000400000000000000" pitchFamily="2" charset="-78"/>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480"/>
            <a:ext cx="8229600" cy="1143000"/>
          </a:xfrm>
        </p:spPr>
        <p:txBody>
          <a:bodyPr>
            <a:normAutofit fontScale="90000"/>
          </a:bodyPr>
          <a:lstStyle/>
          <a:p>
            <a:pPr algn="ctr"/>
            <a:r>
              <a:rPr lang="fa-IR" sz="6000" b="1" dirty="0" smtClean="0">
                <a:cs typeface="B Zar" panose="00000400000000000000" pitchFamily="2" charset="-78"/>
              </a:rPr>
              <a:t>انواع فن کویل از نظر ارسال هوا</a:t>
            </a:r>
            <a:endParaRPr lang="fa-IR" sz="6000" b="1" dirty="0">
              <a:cs typeface="B Zar" panose="00000400000000000000" pitchFamily="2" charset="-78"/>
            </a:endParaRPr>
          </a:p>
        </p:txBody>
      </p:sp>
      <p:sp>
        <p:nvSpPr>
          <p:cNvPr id="3" name="Content Placeholder 2"/>
          <p:cNvSpPr>
            <a:spLocks noGrp="1"/>
          </p:cNvSpPr>
          <p:nvPr>
            <p:ph idx="1"/>
          </p:nvPr>
        </p:nvSpPr>
        <p:spPr>
          <a:xfrm>
            <a:off x="428596" y="2148840"/>
            <a:ext cx="8229600" cy="4709160"/>
          </a:xfrm>
        </p:spPr>
        <p:txBody>
          <a:bodyPr>
            <a:normAutofit/>
          </a:bodyPr>
          <a:lstStyle/>
          <a:p>
            <a:r>
              <a:rPr lang="fa-IR" sz="4400" dirty="0" smtClean="0">
                <a:cs typeface="B Zar" panose="00000400000000000000" pitchFamily="2" charset="-78"/>
              </a:rPr>
              <a:t>فن کویل با ارسال هوا از بالا</a:t>
            </a:r>
          </a:p>
          <a:p>
            <a:r>
              <a:rPr lang="fa-IR" sz="4400" dirty="0" smtClean="0">
                <a:cs typeface="B Zar" panose="00000400000000000000" pitchFamily="2" charset="-78"/>
              </a:rPr>
              <a:t>فن کویل با ارسال هوا از جلو</a:t>
            </a:r>
          </a:p>
          <a:p>
            <a:r>
              <a:rPr lang="fa-IR" sz="4400" dirty="0" smtClean="0">
                <a:cs typeface="B Zar" panose="00000400000000000000" pitchFamily="2" charset="-78"/>
              </a:rPr>
              <a:t>فن کویل با ارسال هوا از بالا و جلو</a:t>
            </a:r>
            <a:endParaRPr lang="fa-IR" sz="4400" dirty="0">
              <a:cs typeface="B Zar" panose="00000400000000000000" pitchFamily="2" charset="-78"/>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188640"/>
            <a:ext cx="5562608" cy="900098"/>
          </a:xfrm>
        </p:spPr>
        <p:txBody>
          <a:bodyPr>
            <a:noAutofit/>
          </a:bodyPr>
          <a:lstStyle/>
          <a:p>
            <a:pPr algn="ctr"/>
            <a:r>
              <a:rPr lang="fa-IR" sz="4000" b="1" dirty="0" smtClean="0">
                <a:cs typeface="B Zar" panose="00000400000000000000" pitchFamily="2" charset="-78"/>
              </a:rPr>
              <a:t>انواع فن کویل از نظر ساخت</a:t>
            </a:r>
            <a:endParaRPr lang="fa-IR" sz="4000" b="1" dirty="0">
              <a:cs typeface="B Zar" panose="00000400000000000000" pitchFamily="2" charset="-78"/>
            </a:endParaRPr>
          </a:p>
        </p:txBody>
      </p:sp>
      <p:sp>
        <p:nvSpPr>
          <p:cNvPr id="3" name="Content Placeholder 2"/>
          <p:cNvSpPr>
            <a:spLocks noGrp="1"/>
          </p:cNvSpPr>
          <p:nvPr>
            <p:ph idx="1"/>
          </p:nvPr>
        </p:nvSpPr>
        <p:spPr>
          <a:xfrm>
            <a:off x="304800" y="1554163"/>
            <a:ext cx="8686800" cy="3170982"/>
          </a:xfrm>
        </p:spPr>
        <p:txBody>
          <a:bodyPr>
            <a:normAutofit/>
          </a:bodyPr>
          <a:lstStyle/>
          <a:p>
            <a:r>
              <a:rPr lang="fa-IR" sz="3600" dirty="0" smtClean="0">
                <a:cs typeface="B Zar" panose="00000400000000000000" pitchFamily="2" charset="-78"/>
              </a:rPr>
              <a:t>زمینی </a:t>
            </a:r>
          </a:p>
          <a:p>
            <a:r>
              <a:rPr lang="fa-IR" sz="3600" dirty="0" smtClean="0">
                <a:cs typeface="B Zar" panose="00000400000000000000" pitchFamily="2" charset="-78"/>
              </a:rPr>
              <a:t>سقفی</a:t>
            </a:r>
          </a:p>
          <a:p>
            <a:r>
              <a:rPr lang="fa-IR" sz="3600" dirty="0" smtClean="0">
                <a:cs typeface="B Zar" panose="00000400000000000000" pitchFamily="2" charset="-78"/>
              </a:rPr>
              <a:t>کانالی</a:t>
            </a:r>
            <a:endParaRPr lang="fa-IR" sz="3600" dirty="0">
              <a:cs typeface="B Zar" panose="00000400000000000000" pitchFamily="2" charset="-78"/>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6600" b="1" dirty="0" smtClean="0">
                <a:cs typeface="B Zar" panose="00000400000000000000" pitchFamily="2" charset="-78"/>
              </a:rPr>
              <a:t>فن کویل زمینی</a:t>
            </a:r>
            <a:endParaRPr lang="fa-IR" sz="6600" b="1" dirty="0">
              <a:cs typeface="B Zar" panose="00000400000000000000" pitchFamily="2" charset="-78"/>
            </a:endParaRPr>
          </a:p>
        </p:txBody>
      </p:sp>
      <p:sp>
        <p:nvSpPr>
          <p:cNvPr id="3" name="Content Placeholder 2"/>
          <p:cNvSpPr>
            <a:spLocks noGrp="1"/>
          </p:cNvSpPr>
          <p:nvPr>
            <p:ph idx="1"/>
          </p:nvPr>
        </p:nvSpPr>
        <p:spPr>
          <a:xfrm>
            <a:off x="428596" y="2148840"/>
            <a:ext cx="8229600" cy="4709160"/>
          </a:xfrm>
        </p:spPr>
        <p:txBody>
          <a:bodyPr>
            <a:normAutofit/>
          </a:bodyPr>
          <a:lstStyle/>
          <a:p>
            <a:r>
              <a:rPr lang="fa-IR" sz="4000" dirty="0" smtClean="0">
                <a:cs typeface="B Zar" panose="00000400000000000000" pitchFamily="2" charset="-78"/>
              </a:rPr>
              <a:t>ظرفیت این فن کویل‌ها ۲۰۰ الی ۱۰۰۰ فوت مکعب در دقیقه بوده و هوا را بصورت بالا زن یا روبرو زن منتشر می‌سازند</a:t>
            </a:r>
            <a:r>
              <a:rPr lang="en-US" sz="4000" dirty="0" smtClean="0">
                <a:cs typeface="B Zar" panose="00000400000000000000" pitchFamily="2" charset="-78"/>
              </a:rPr>
              <a:t>.</a:t>
            </a:r>
            <a:endParaRPr lang="fa-IR" sz="4000" dirty="0">
              <a:cs typeface="B Zar" panose="00000400000000000000" pitchFamily="2" charset="-78"/>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142984"/>
            <a:ext cx="8686800" cy="4525963"/>
          </a:xfrm>
        </p:spPr>
        <p:txBody>
          <a:bodyPr>
            <a:noAutofit/>
          </a:bodyPr>
          <a:lstStyle/>
          <a:p>
            <a:r>
              <a:rPr lang="fa-IR" sz="3600" dirty="0" smtClean="0">
                <a:cs typeface="B Zar" panose="00000400000000000000" pitchFamily="2" charset="-78"/>
              </a:rPr>
              <a:t>در این دیگها انرژی حرارتی تولید شده توسط مشعل آب گرم را تولید کرده و سعی می شود تا از تولید بخار جلوگیری شود زیرا در این دیگها هیچ کنترل و سوپاپی در مورد بخار وجود ندارد و در صورت تولید بخار به دیگ آسیب می رساند </a:t>
            </a:r>
            <a:endParaRPr lang="fa-IR" sz="3600"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7200" b="1" dirty="0" smtClean="0">
                <a:cs typeface="B Zar" panose="00000400000000000000" pitchFamily="2" charset="-78"/>
              </a:rPr>
              <a:t>فن کویل سقفی</a:t>
            </a:r>
            <a:endParaRPr lang="fa-IR" sz="7200" b="1" dirty="0">
              <a:cs typeface="B Zar" panose="00000400000000000000" pitchFamily="2" charset="-78"/>
            </a:endParaRPr>
          </a:p>
        </p:txBody>
      </p:sp>
      <p:sp>
        <p:nvSpPr>
          <p:cNvPr id="3" name="Content Placeholder 2"/>
          <p:cNvSpPr>
            <a:spLocks noGrp="1"/>
          </p:cNvSpPr>
          <p:nvPr>
            <p:ph idx="1"/>
          </p:nvPr>
        </p:nvSpPr>
        <p:spPr>
          <a:xfrm>
            <a:off x="428596" y="1857364"/>
            <a:ext cx="8229600" cy="4709160"/>
          </a:xfrm>
        </p:spPr>
        <p:txBody>
          <a:bodyPr>
            <a:normAutofit/>
          </a:bodyPr>
          <a:lstStyle/>
          <a:p>
            <a:r>
              <a:rPr lang="fa-IR" sz="4000" dirty="0" smtClean="0">
                <a:cs typeface="B Zar" panose="00000400000000000000" pitchFamily="2" charset="-78"/>
              </a:rPr>
              <a:t>ظرفیت این فن کویل‌ها هم معمولاً بین ۲۰۰ الی ۱۰۰۰ فوت مکعب در دقیقه می‌باشد. این فن‌کویل‌ها به دوصورت کابینت دار و بدون کابینت می‌باشند</a:t>
            </a:r>
            <a:r>
              <a:rPr lang="en-US" sz="4000" dirty="0" smtClean="0">
                <a:cs typeface="B Zar" panose="00000400000000000000" pitchFamily="2" charset="-78"/>
              </a:rPr>
              <a:t>.</a:t>
            </a:r>
            <a:endParaRPr lang="fa-IR" sz="4000" dirty="0">
              <a:cs typeface="B Zar" panose="00000400000000000000" pitchFamily="2" charset="-78"/>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7200" dirty="0" smtClean="0">
                <a:cs typeface="B Zar" panose="00000400000000000000" pitchFamily="2" charset="-78"/>
              </a:rPr>
              <a:t>فن کویل کانالی</a:t>
            </a:r>
            <a:endParaRPr lang="fa-IR" sz="7200" dirty="0">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z="4400" dirty="0" smtClean="0">
                <a:cs typeface="B Zar" panose="00000400000000000000" pitchFamily="2" charset="-78"/>
              </a:rPr>
              <a:t>در ظرفیت‌های ۶۰۰ الی ۲۰۰۰ فوت مکعب در دقیقه ساخته می‌شوند و به سه طرح زیر می‌باشد</a:t>
            </a:r>
            <a:r>
              <a:rPr lang="en-US" sz="4400" dirty="0" smtClean="0">
                <a:cs typeface="B Zar" panose="00000400000000000000" pitchFamily="2" charset="-78"/>
              </a:rPr>
              <a:t>:</a:t>
            </a:r>
          </a:p>
          <a:p>
            <a:pPr>
              <a:buNone/>
            </a:pPr>
            <a:r>
              <a:rPr lang="fa-IR" sz="4400" dirty="0" smtClean="0">
                <a:cs typeface="B Zar" panose="00000400000000000000" pitchFamily="2" charset="-78"/>
              </a:rPr>
              <a:t>1- کانالی سقفی توکار</a:t>
            </a:r>
          </a:p>
          <a:p>
            <a:pPr>
              <a:buNone/>
            </a:pPr>
            <a:r>
              <a:rPr lang="fa-IR" sz="4400" dirty="0" smtClean="0">
                <a:cs typeface="B Zar" panose="00000400000000000000" pitchFamily="2" charset="-78"/>
              </a:rPr>
              <a:t>2</a:t>
            </a:r>
            <a:r>
              <a:rPr lang="en-US" sz="4400" dirty="0" smtClean="0">
                <a:cs typeface="B Zar" panose="00000400000000000000" pitchFamily="2" charset="-78"/>
              </a:rPr>
              <a:t>-</a:t>
            </a:r>
            <a:r>
              <a:rPr lang="fa-IR" sz="4400" dirty="0" smtClean="0">
                <a:cs typeface="B Zar" panose="00000400000000000000" pitchFamily="2" charset="-78"/>
              </a:rPr>
              <a:t>کانالی سقفی روکار</a:t>
            </a:r>
          </a:p>
          <a:p>
            <a:pPr>
              <a:buNone/>
            </a:pPr>
            <a:r>
              <a:rPr lang="fa-IR" sz="4400" dirty="0" smtClean="0">
                <a:cs typeface="B Zar" panose="00000400000000000000" pitchFamily="2" charset="-78"/>
              </a:rPr>
              <a:t>3</a:t>
            </a:r>
            <a:r>
              <a:rPr lang="en-US" sz="4400" dirty="0" smtClean="0">
                <a:cs typeface="B Zar" panose="00000400000000000000" pitchFamily="2" charset="-78"/>
              </a:rPr>
              <a:t>-</a:t>
            </a:r>
            <a:r>
              <a:rPr lang="fa-IR" sz="4400" dirty="0" smtClean="0">
                <a:cs typeface="B Zar" panose="00000400000000000000" pitchFamily="2" charset="-78"/>
              </a:rPr>
              <a:t>کانالی دیواری روکار ایستاده</a:t>
            </a:r>
            <a:endParaRPr lang="fa-IR" sz="4400" dirty="0">
              <a:cs typeface="B Zar" panose="00000400000000000000" pitchFamily="2" charset="-78"/>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6600" b="1" dirty="0" smtClean="0">
                <a:cs typeface="B Zar" panose="00000400000000000000" pitchFamily="2" charset="-78"/>
              </a:rPr>
              <a:t>موارد استفاده فن کویل</a:t>
            </a:r>
            <a:endParaRPr lang="fa-IR" sz="6600" b="1" dirty="0">
              <a:cs typeface="B Zar" panose="00000400000000000000" pitchFamily="2" charset="-78"/>
            </a:endParaRPr>
          </a:p>
        </p:txBody>
      </p:sp>
      <p:sp>
        <p:nvSpPr>
          <p:cNvPr id="3" name="Content Placeholder 2"/>
          <p:cNvSpPr>
            <a:spLocks noGrp="1"/>
          </p:cNvSpPr>
          <p:nvPr>
            <p:ph idx="1"/>
          </p:nvPr>
        </p:nvSpPr>
        <p:spPr/>
        <p:txBody>
          <a:bodyPr>
            <a:noAutofit/>
          </a:bodyPr>
          <a:lstStyle/>
          <a:p>
            <a:r>
              <a:rPr lang="fa-IR" sz="3600" dirty="0" smtClean="0">
                <a:cs typeface="B Zar" panose="00000400000000000000" pitchFamily="2" charset="-78"/>
              </a:rPr>
              <a:t>فن کویلها معمولاً به دو صورت مورد استفاده قرار می‌گیرند. در حالت اول فن کویل فقط حرارت و برودت مورد نیاز را تامین می‌کند و هوای تازه توسط هوارسان مرکزی و بوسیله کانال‌های توزیع هوا در سطح محل منتشر می‌گردد تا تهویه مناسب در محل مورد نظرانجام گیرد. در این حالت میزان بار سرمایی وگرمایی توسط ترموستات</a:t>
            </a:r>
            <a:r>
              <a:rPr lang="en-US" sz="3600" dirty="0" smtClean="0">
                <a:cs typeface="B Zar" panose="00000400000000000000" pitchFamily="2" charset="-78"/>
              </a:rPr>
              <a:t> </a:t>
            </a:r>
            <a:r>
              <a:rPr lang="fa-IR" sz="3600" dirty="0" smtClean="0">
                <a:cs typeface="B Zar" panose="00000400000000000000" pitchFamily="2" charset="-78"/>
              </a:rPr>
              <a:t>بکار رفته در فن کویل و با خاموش و روشن شدن فن</a:t>
            </a:r>
            <a:r>
              <a:rPr lang="en-US" sz="3600" dirty="0" smtClean="0">
                <a:cs typeface="B Zar" panose="00000400000000000000" pitchFamily="2" charset="-78"/>
              </a:rPr>
              <a:t> </a:t>
            </a:r>
            <a:r>
              <a:rPr lang="fa-IR" sz="3600" dirty="0" smtClean="0">
                <a:cs typeface="B Zar" panose="00000400000000000000" pitchFamily="2" charset="-78"/>
              </a:rPr>
              <a:t>تنظیم می‌گردد. </a:t>
            </a:r>
            <a:endParaRPr lang="fa-IR" sz="3600" dirty="0">
              <a:cs typeface="B Zar" panose="00000400000000000000" pitchFamily="2" charset="-78"/>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80728"/>
            <a:ext cx="8229600" cy="4709160"/>
          </a:xfrm>
        </p:spPr>
        <p:txBody>
          <a:bodyPr>
            <a:noAutofit/>
          </a:bodyPr>
          <a:lstStyle/>
          <a:p>
            <a:r>
              <a:rPr lang="fa-IR" sz="4000" dirty="0" smtClean="0">
                <a:cs typeface="B Zar" panose="00000400000000000000" pitchFamily="2" charset="-78"/>
              </a:rPr>
              <a:t>در حالت دوم علاوه بر تامین حرارت و برودت مورد نیاز، وظیفه تامین هوای تازه را نیز بعهده دارد. بدین صورت که فن</a:t>
            </a:r>
            <a:r>
              <a:rPr lang="en-US" sz="4000" dirty="0" smtClean="0">
                <a:cs typeface="B Zar" panose="00000400000000000000" pitchFamily="2" charset="-78"/>
              </a:rPr>
              <a:t> </a:t>
            </a:r>
            <a:r>
              <a:rPr lang="fa-IR" sz="4000" dirty="0" smtClean="0">
                <a:cs typeface="B Zar" panose="00000400000000000000" pitchFamily="2" charset="-78"/>
              </a:rPr>
              <a:t>دستگاه، هوای تازه را از طریق دریچه تعبیه شده در پشت فن کویل گرفته و در محل پخش می‌کند. از محاسن این روش می‌توان به کاهش هزینه‌های مربوط به سیستم هوارسان مرکزی و متعلقات مربوطه اشاره نمود و عدم فیلتراسیون هوای تازه از معایب این روش می‌باشد</a:t>
            </a:r>
            <a:r>
              <a:rPr lang="en-US" sz="4000" dirty="0" smtClean="0">
                <a:cs typeface="B Zar" panose="00000400000000000000" pitchFamily="2" charset="-78"/>
              </a:rPr>
              <a:t>.</a:t>
            </a:r>
            <a:endParaRPr lang="fa-IR" sz="4000" dirty="0">
              <a:cs typeface="B Zar" panose="00000400000000000000" pitchFamily="2" charset="-78"/>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fa-IR" sz="3200" smtClean="0">
                <a:cs typeface="B Titr" pitchFamily="2" charset="-78"/>
              </a:rPr>
              <a:t>انواع سیستم های تهویه مطبوع </a:t>
            </a:r>
            <a:endParaRPr lang="fa-IR" smtClean="0"/>
          </a:p>
        </p:txBody>
      </p:sp>
      <p:grpSp>
        <p:nvGrpSpPr>
          <p:cNvPr id="2" name="Group 88"/>
          <p:cNvGrpSpPr>
            <a:grpSpLocks/>
          </p:cNvGrpSpPr>
          <p:nvPr/>
        </p:nvGrpSpPr>
        <p:grpSpPr bwMode="auto">
          <a:xfrm>
            <a:off x="1509713" y="1081088"/>
            <a:ext cx="6000750" cy="739775"/>
            <a:chOff x="1728" y="1680"/>
            <a:chExt cx="4571" cy="653"/>
          </a:xfrm>
        </p:grpSpPr>
        <p:sp>
          <p:nvSpPr>
            <p:cNvPr id="9" name="AutoShape 62"/>
            <p:cNvSpPr>
              <a:spLocks noChangeArrowheads="1"/>
            </p:cNvSpPr>
            <p:nvPr/>
          </p:nvSpPr>
          <p:spPr bwMode="gray">
            <a:xfrm>
              <a:off x="2096" y="1794"/>
              <a:ext cx="4195" cy="436"/>
            </a:xfrm>
            <a:prstGeom prst="roundRect">
              <a:avLst>
                <a:gd name="adj" fmla="val 16667"/>
              </a:avLst>
            </a:prstGeom>
            <a:solidFill>
              <a:srgbClr val="FF9933"/>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lgn="ctr" rtl="1">
                <a:defRPr/>
              </a:pPr>
              <a:r>
                <a:rPr lang="fa-IR" dirty="0">
                  <a:latin typeface="Arial" charset="0"/>
                  <a:cs typeface="B Titr" pitchFamily="2" charset="-78"/>
                </a:rPr>
                <a:t>سیستم های تمام آب </a:t>
              </a:r>
              <a:r>
                <a:rPr lang="en-US" dirty="0">
                  <a:latin typeface="Arial" charset="0"/>
                  <a:cs typeface="B Titr" pitchFamily="2" charset="-78"/>
                </a:rPr>
                <a:t>All water systems  </a:t>
              </a:r>
            </a:p>
          </p:txBody>
        </p:sp>
        <p:sp>
          <p:nvSpPr>
            <p:cNvPr id="10" name="AutoShape 63"/>
            <p:cNvSpPr>
              <a:spLocks noChangeArrowheads="1"/>
            </p:cNvSpPr>
            <p:nvPr/>
          </p:nvSpPr>
          <p:spPr bwMode="gray">
            <a:xfrm>
              <a:off x="1728" y="1680"/>
              <a:ext cx="661" cy="653"/>
            </a:xfrm>
            <a:prstGeom prst="diamond">
              <a:avLst/>
            </a:prstGeom>
            <a:solidFill>
              <a:srgbClr val="FF9933"/>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lgn="ctr">
                <a:defRPr/>
              </a:pPr>
              <a:r>
                <a:rPr lang="en-US"/>
                <a:t>3</a:t>
              </a:r>
            </a:p>
          </p:txBody>
        </p:sp>
        <p:sp>
          <p:nvSpPr>
            <p:cNvPr id="6152" name="Text Box 64"/>
            <p:cNvSpPr txBox="1">
              <a:spLocks noChangeArrowheads="1"/>
            </p:cNvSpPr>
            <p:nvPr/>
          </p:nvSpPr>
          <p:spPr bwMode="gray">
            <a:xfrm>
              <a:off x="2316" y="1846"/>
              <a:ext cx="3983" cy="278"/>
            </a:xfrm>
            <a:prstGeom prst="rect">
              <a:avLst/>
            </a:prstGeom>
            <a:noFill/>
            <a:ln w="9525" algn="ctr">
              <a:noFill/>
              <a:miter lim="800000"/>
              <a:headEnd/>
              <a:tailEnd/>
            </a:ln>
          </p:spPr>
          <p:txBody>
            <a:bodyPr lIns="68415" tIns="34208" rIns="68415" bIns="34208">
              <a:spAutoFit/>
            </a:bodyPr>
            <a:lstStyle/>
            <a:p>
              <a:pPr algn="ctr" defTabSz="684213" eaLnBrk="0" hangingPunct="0"/>
              <a:endParaRPr lang="fa-IR" sz="1600" b="1">
                <a:latin typeface="Times New Roman" pitchFamily="18" charset="0"/>
                <a:cs typeface="B Zar" pitchFamily="2" charset="-78"/>
              </a:endParaRPr>
            </a:p>
          </p:txBody>
        </p:sp>
        <p:sp>
          <p:nvSpPr>
            <p:cNvPr id="6153" name="Text Box 65"/>
            <p:cNvSpPr txBox="1">
              <a:spLocks noChangeArrowheads="1"/>
            </p:cNvSpPr>
            <p:nvPr/>
          </p:nvSpPr>
          <p:spPr bwMode="gray">
            <a:xfrm>
              <a:off x="1826" y="1824"/>
              <a:ext cx="105" cy="387"/>
            </a:xfrm>
            <a:prstGeom prst="rect">
              <a:avLst/>
            </a:prstGeom>
            <a:noFill/>
            <a:ln w="9525" algn="ctr">
              <a:noFill/>
              <a:miter lim="800000"/>
              <a:headEnd/>
              <a:tailEnd/>
            </a:ln>
          </p:spPr>
          <p:txBody>
            <a:bodyPr wrap="none" lIns="68415" tIns="34208" rIns="68415" bIns="34208">
              <a:spAutoFit/>
            </a:bodyPr>
            <a:lstStyle/>
            <a:p>
              <a:pPr algn="ctr" defTabSz="684213" eaLnBrk="0" hangingPunct="0"/>
              <a:endParaRPr lang="fa-IR" sz="2400"/>
            </a:p>
          </p:txBody>
        </p:sp>
      </p:grpSp>
      <p:pic>
        <p:nvPicPr>
          <p:cNvPr id="6148" name="Picture 2" descr="http://www.rittling.com/images/fancoils.jpg"/>
          <p:cNvPicPr>
            <a:picLocks noChangeAspect="1" noChangeArrowheads="1"/>
          </p:cNvPicPr>
          <p:nvPr/>
        </p:nvPicPr>
        <p:blipFill>
          <a:blip r:embed="rId2" cstate="print"/>
          <a:srcRect/>
          <a:stretch>
            <a:fillRect/>
          </a:stretch>
        </p:blipFill>
        <p:spPr bwMode="auto">
          <a:xfrm>
            <a:off x="1928813" y="2643188"/>
            <a:ext cx="5000625" cy="3433762"/>
          </a:xfrm>
          <a:prstGeom prst="rect">
            <a:avLst/>
          </a:prstGeom>
          <a:noFill/>
          <a:ln w="9525">
            <a:noFill/>
            <a:miter lim="800000"/>
            <a:headEnd/>
            <a:tailEnd/>
          </a:ln>
        </p:spPr>
      </p:pic>
      <p:sp>
        <p:nvSpPr>
          <p:cNvPr id="14" name="TextBox 13"/>
          <p:cNvSpPr txBox="1"/>
          <p:nvPr/>
        </p:nvSpPr>
        <p:spPr>
          <a:xfrm>
            <a:off x="7000875" y="2143125"/>
            <a:ext cx="1643063" cy="384175"/>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rtl="1">
              <a:defRPr/>
            </a:pPr>
            <a:r>
              <a:rPr lang="fa-IR" dirty="0">
                <a:cs typeface="B Titr" pitchFamily="2" charset="-78"/>
              </a:rPr>
              <a:t>فن کویل</a:t>
            </a:r>
            <a:endParaRPr lang="en-US" dirty="0">
              <a:cs typeface="B Titr" pitchFamily="2" charset="-78"/>
            </a:endParaRPr>
          </a:p>
        </p:txBody>
      </p:sp>
    </p:spTree>
  </p:cSld>
  <p:clrMapOvr>
    <a:masterClrMapping/>
  </p:clrMapOvr>
  <p:transition spd="slow">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5400" dirty="0" smtClean="0">
                <a:cs typeface="B Zar" panose="00000400000000000000" pitchFamily="2" charset="-78"/>
              </a:rPr>
              <a:t>یونیت هیتر </a:t>
            </a:r>
            <a:r>
              <a:rPr lang="en-US" sz="5400" dirty="0" smtClean="0">
                <a:cs typeface="0 Badr" pitchFamily="2" charset="-78"/>
              </a:rPr>
              <a:t>unit heater     </a:t>
            </a:r>
            <a:endParaRPr lang="fa-IR" sz="5400" dirty="0">
              <a:cs typeface="0 Badr" pitchFamily="2" charset="-78"/>
            </a:endParaRPr>
          </a:p>
        </p:txBody>
      </p:sp>
      <p:sp>
        <p:nvSpPr>
          <p:cNvPr id="3" name="Content Placeholder 2"/>
          <p:cNvSpPr>
            <a:spLocks noGrp="1"/>
          </p:cNvSpPr>
          <p:nvPr>
            <p:ph idx="1"/>
          </p:nvPr>
        </p:nvSpPr>
        <p:spPr>
          <a:xfrm>
            <a:off x="428596" y="1428736"/>
            <a:ext cx="8229600" cy="4709160"/>
          </a:xfrm>
        </p:spPr>
        <p:txBody>
          <a:bodyPr>
            <a:noAutofit/>
          </a:bodyPr>
          <a:lstStyle/>
          <a:p>
            <a:r>
              <a:rPr lang="fa-IR" sz="3600" dirty="0" smtClean="0">
                <a:cs typeface="B Zar" panose="00000400000000000000" pitchFamily="2" charset="-78"/>
              </a:rPr>
              <a:t>یونیت هیتر از یک کویل حرارتی پره دار که بصورت مارپیچ در داخل محفظه ای فلزی قرار دارد تشکیل شده است. در داخل کویل آبگرم یا آب داغ یا بخار آب جریان دارد و انتقال حرارت بوسیله یک فن که در پشت کویل حرارتی قرار دارد انجام می گیرد. یونیت هیتر قدرت تبادل حرارتی بیشتری نسبت به کنوکتور و رادیاتور دارد لذا برای گرمایش محل های بزرک نظیر کارخانجات یا اماکن ورزشی یا فروشگاههای زنجیره ای و ... استفاده می شود.</a:t>
            </a:r>
            <a:endParaRPr lang="fa-IR" sz="3600" dirty="0">
              <a:cs typeface="B Zar" panose="00000400000000000000" pitchFamily="2" charset="-78"/>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fa-IR" sz="7200" dirty="0" smtClean="0">
                <a:cs typeface="B Zar" panose="00000400000000000000" pitchFamily="2" charset="-78"/>
              </a:rPr>
              <a:t>قسمتهای مختلف یونیت هیتر</a:t>
            </a:r>
            <a:endParaRPr lang="fa-IR" sz="7200" dirty="0">
              <a:cs typeface="B Zar" panose="00000400000000000000" pitchFamily="2" charset="-78"/>
            </a:endParaRPr>
          </a:p>
        </p:txBody>
      </p:sp>
      <p:sp>
        <p:nvSpPr>
          <p:cNvPr id="3" name="Content Placeholder 2"/>
          <p:cNvSpPr>
            <a:spLocks noGrp="1"/>
          </p:cNvSpPr>
          <p:nvPr>
            <p:ph idx="1"/>
          </p:nvPr>
        </p:nvSpPr>
        <p:spPr>
          <a:xfrm>
            <a:off x="428596" y="1857364"/>
            <a:ext cx="8229600" cy="4709160"/>
          </a:xfrm>
        </p:spPr>
        <p:txBody>
          <a:bodyPr>
            <a:normAutofit/>
          </a:bodyPr>
          <a:lstStyle/>
          <a:p>
            <a:r>
              <a:rPr lang="fa-IR" sz="4400" dirty="0" smtClean="0">
                <a:cs typeface="B Zar" panose="00000400000000000000" pitchFamily="2" charset="-78"/>
              </a:rPr>
              <a:t>کویل</a:t>
            </a:r>
          </a:p>
          <a:p>
            <a:r>
              <a:rPr lang="fa-IR" sz="4400" dirty="0" smtClean="0">
                <a:cs typeface="B Zar" panose="00000400000000000000" pitchFamily="2" charset="-78"/>
              </a:rPr>
              <a:t>بادبزن (ونتیلاتور)</a:t>
            </a:r>
          </a:p>
          <a:p>
            <a:r>
              <a:rPr lang="fa-IR" sz="4400" dirty="0" smtClean="0">
                <a:cs typeface="B Zar" panose="00000400000000000000" pitchFamily="2" charset="-78"/>
              </a:rPr>
              <a:t>محفظه فلزی</a:t>
            </a:r>
          </a:p>
          <a:p>
            <a:r>
              <a:rPr lang="fa-IR" sz="4400" dirty="0" smtClean="0">
                <a:cs typeface="B Zar" panose="00000400000000000000" pitchFamily="2" charset="-78"/>
              </a:rPr>
              <a:t>صافی </a:t>
            </a:r>
          </a:p>
          <a:p>
            <a:r>
              <a:rPr lang="fa-IR" sz="4400" dirty="0" smtClean="0">
                <a:cs typeface="B Zar" panose="00000400000000000000" pitchFamily="2" charset="-78"/>
              </a:rPr>
              <a:t>دمپر</a:t>
            </a:r>
          </a:p>
          <a:p>
            <a:endParaRPr lang="fa-IR" sz="4400" dirty="0">
              <a:cs typeface="0 Badr" pitchFamily="2" charset="-78"/>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400" dirty="0" smtClean="0">
                <a:cs typeface="B Zar" panose="00000400000000000000" pitchFamily="2" charset="-78"/>
              </a:rPr>
              <a:t>انواع یونیت هیتر از نظر واسطه و انرژی حرارتی </a:t>
            </a:r>
            <a:endParaRPr lang="fa-IR" sz="4400" dirty="0">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z="4400" dirty="0" smtClean="0">
                <a:cs typeface="B Zar" panose="00000400000000000000" pitchFamily="2" charset="-78"/>
              </a:rPr>
              <a:t>در این طبقه بندی یونیت هیترها به انواع </a:t>
            </a:r>
          </a:p>
          <a:p>
            <a:r>
              <a:rPr lang="fa-IR" sz="4400" dirty="0" smtClean="0">
                <a:cs typeface="B Zar" panose="00000400000000000000" pitchFamily="2" charset="-78"/>
              </a:rPr>
              <a:t>آبی </a:t>
            </a:r>
          </a:p>
          <a:p>
            <a:r>
              <a:rPr lang="fa-IR" sz="4400" dirty="0" smtClean="0">
                <a:cs typeface="B Zar" panose="00000400000000000000" pitchFamily="2" charset="-78"/>
              </a:rPr>
              <a:t> بخار </a:t>
            </a:r>
          </a:p>
          <a:p>
            <a:r>
              <a:rPr lang="fa-IR" sz="4400" dirty="0" smtClean="0">
                <a:cs typeface="B Zar" panose="00000400000000000000" pitchFamily="2" charset="-78"/>
              </a:rPr>
              <a:t> برقی تقسیم بندی می شوند .</a:t>
            </a:r>
            <a:endParaRPr lang="en-US" sz="4400" dirty="0" smtClean="0">
              <a:cs typeface="B Zar" panose="00000400000000000000" pitchFamily="2" charset="-78"/>
            </a:endParaRPr>
          </a:p>
          <a:p>
            <a:endParaRPr lang="fa-IR" sz="4400" dirty="0">
              <a:cs typeface="0 Badr" pitchFamily="2" charset="-78"/>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fa-IR" sz="6000" dirty="0" smtClean="0">
                <a:cs typeface="B Zar" panose="00000400000000000000" pitchFamily="2" charset="-78"/>
              </a:rPr>
              <a:t>انواع یونیت هیتر از نظر نوع پروانه</a:t>
            </a:r>
            <a:endParaRPr lang="fa-IR" sz="6000" dirty="0">
              <a:cs typeface="B Zar" panose="00000400000000000000" pitchFamily="2" charset="-78"/>
            </a:endParaRPr>
          </a:p>
        </p:txBody>
      </p:sp>
      <p:sp>
        <p:nvSpPr>
          <p:cNvPr id="3" name="Content Placeholder 2"/>
          <p:cNvSpPr>
            <a:spLocks noGrp="1"/>
          </p:cNvSpPr>
          <p:nvPr>
            <p:ph idx="1"/>
          </p:nvPr>
        </p:nvSpPr>
        <p:spPr>
          <a:xfrm>
            <a:off x="428596" y="1928802"/>
            <a:ext cx="8229600" cy="4709160"/>
          </a:xfrm>
        </p:spPr>
        <p:txBody>
          <a:bodyPr>
            <a:normAutofit/>
          </a:bodyPr>
          <a:lstStyle/>
          <a:p>
            <a:r>
              <a:rPr lang="fa-IR" sz="4800" dirty="0" smtClean="0">
                <a:cs typeface="B Zar" panose="00000400000000000000" pitchFamily="2" charset="-78"/>
              </a:rPr>
              <a:t>در این طبقه بندی یونیت هیترها به انواع</a:t>
            </a:r>
          </a:p>
          <a:p>
            <a:r>
              <a:rPr lang="fa-IR" sz="4800" dirty="0" smtClean="0">
                <a:cs typeface="B Zar" panose="00000400000000000000" pitchFamily="2" charset="-78"/>
              </a:rPr>
              <a:t>ملخی </a:t>
            </a:r>
          </a:p>
          <a:p>
            <a:r>
              <a:rPr lang="fa-IR" sz="4800" dirty="0" smtClean="0">
                <a:cs typeface="B Zar" panose="00000400000000000000" pitchFamily="2" charset="-78"/>
              </a:rPr>
              <a:t> سانتریفوژ تقسیم بندی می شوند</a:t>
            </a:r>
            <a:endParaRPr lang="fa-IR" sz="4800" dirty="0">
              <a:cs typeface="B Zar" panose="00000400000000000000" pitchFamily="2" charset="-78"/>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Autofit/>
          </a:bodyPr>
          <a:lstStyle/>
          <a:p>
            <a:pPr algn="r"/>
            <a:r>
              <a:rPr lang="fa-IR" sz="4800" dirty="0" smtClean="0">
                <a:cs typeface="B Zar" panose="00000400000000000000" pitchFamily="2" charset="-78"/>
              </a:rPr>
              <a:t>انواع یونیت هیتر از نظر ترتیب قرار گرفتن قطعات</a:t>
            </a:r>
            <a:endParaRPr lang="fa-IR" sz="4800" dirty="0">
              <a:cs typeface="B Zar" panose="00000400000000000000" pitchFamily="2" charset="-78"/>
            </a:endParaRPr>
          </a:p>
        </p:txBody>
      </p:sp>
      <p:sp>
        <p:nvSpPr>
          <p:cNvPr id="3" name="Content Placeholder 2"/>
          <p:cNvSpPr>
            <a:spLocks noGrp="1"/>
          </p:cNvSpPr>
          <p:nvPr>
            <p:ph idx="1"/>
          </p:nvPr>
        </p:nvSpPr>
        <p:spPr>
          <a:xfrm>
            <a:off x="428596" y="2148840"/>
            <a:ext cx="8229600" cy="4709160"/>
          </a:xfrm>
        </p:spPr>
        <p:txBody>
          <a:bodyPr>
            <a:normAutofit/>
          </a:bodyPr>
          <a:lstStyle/>
          <a:p>
            <a:r>
              <a:rPr lang="fa-IR" sz="4000" dirty="0" smtClean="0">
                <a:cs typeface="B Zar" panose="00000400000000000000" pitchFamily="2" charset="-78"/>
              </a:rPr>
              <a:t>مکنده (که به وسیله پروانه از روی کویل مکیده می شود) </a:t>
            </a:r>
          </a:p>
          <a:p>
            <a:r>
              <a:rPr lang="fa-IR" sz="4000" dirty="0" smtClean="0">
                <a:cs typeface="B Zar" panose="00000400000000000000" pitchFamily="2" charset="-78"/>
              </a:rPr>
              <a:t>دمنده (که در آن هوا بوسیله فن به روی کویل دمیده می شود) تقسیم بندی می شود</a:t>
            </a:r>
            <a:endParaRPr lang="en-US" sz="4000" dirty="0" smtClean="0">
              <a:cs typeface="B Zar" panose="00000400000000000000" pitchFamily="2" charset="-78"/>
            </a:endParaRPr>
          </a:p>
          <a:p>
            <a:endParaRPr lang="fa-IR" sz="5400" dirty="0">
              <a:cs typeface="0 Badr" pitchFamily="2" charset="-78"/>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686800" cy="838200"/>
          </a:xfrm>
        </p:spPr>
        <p:txBody>
          <a:bodyPr>
            <a:noAutofit/>
          </a:bodyPr>
          <a:lstStyle/>
          <a:p>
            <a:pPr algn="ctr"/>
            <a:r>
              <a:rPr lang="fa-IR" sz="7200" b="1" dirty="0" smtClean="0">
                <a:cs typeface="B Zar" panose="00000400000000000000" pitchFamily="2" charset="-78"/>
              </a:rPr>
              <a:t>انواع دیگ ها</a:t>
            </a:r>
            <a:endParaRPr lang="fa-IR" sz="7200" b="1" dirty="0">
              <a:cs typeface="B Zar" panose="00000400000000000000" pitchFamily="2" charset="-78"/>
            </a:endParaRPr>
          </a:p>
        </p:txBody>
      </p:sp>
      <p:sp>
        <p:nvSpPr>
          <p:cNvPr id="3" name="Content Placeholder 2"/>
          <p:cNvSpPr>
            <a:spLocks noGrp="1"/>
          </p:cNvSpPr>
          <p:nvPr>
            <p:ph idx="1"/>
          </p:nvPr>
        </p:nvSpPr>
        <p:spPr>
          <a:xfrm>
            <a:off x="285720" y="1714488"/>
            <a:ext cx="8686800" cy="4525963"/>
          </a:xfrm>
        </p:spPr>
        <p:txBody>
          <a:bodyPr>
            <a:normAutofit/>
          </a:bodyPr>
          <a:lstStyle/>
          <a:p>
            <a:r>
              <a:rPr lang="fa-IR" sz="6000" dirty="0" smtClean="0">
                <a:cs typeface="B Zar" panose="00000400000000000000" pitchFamily="2" charset="-78"/>
              </a:rPr>
              <a:t>دیگهای چدنی</a:t>
            </a:r>
          </a:p>
          <a:p>
            <a:r>
              <a:rPr lang="fa-IR" sz="6000" dirty="0" smtClean="0">
                <a:cs typeface="B Zar" panose="00000400000000000000" pitchFamily="2" charset="-78"/>
              </a:rPr>
              <a:t>دیگهای فولادی</a:t>
            </a:r>
            <a:endParaRPr lang="fa-IR" sz="6000" dirty="0">
              <a:cs typeface="B Zar" panose="00000400000000000000" pitchFamily="2" charset="-78"/>
            </a:endParaRPr>
          </a:p>
        </p:txBody>
      </p:sp>
    </p:spTree>
  </p:cSld>
  <p:clrMapOvr>
    <a:masterClrMapping/>
  </p:clrMapOvr>
  <p:transition>
    <p:wedg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5400" dirty="0" smtClean="0">
                <a:cs typeface="B Zar" panose="00000400000000000000" pitchFamily="2" charset="-78"/>
              </a:rPr>
              <a:t>انواع یونیت هیتر از نظر محل نصب</a:t>
            </a:r>
            <a:endParaRPr lang="fa-IR" sz="5400" dirty="0">
              <a:cs typeface="B Zar" panose="00000400000000000000" pitchFamily="2" charset="-78"/>
            </a:endParaRPr>
          </a:p>
        </p:txBody>
      </p:sp>
      <p:sp>
        <p:nvSpPr>
          <p:cNvPr id="3" name="Content Placeholder 2"/>
          <p:cNvSpPr>
            <a:spLocks noGrp="1"/>
          </p:cNvSpPr>
          <p:nvPr>
            <p:ph idx="1"/>
          </p:nvPr>
        </p:nvSpPr>
        <p:spPr/>
        <p:txBody>
          <a:bodyPr>
            <a:noAutofit/>
          </a:bodyPr>
          <a:lstStyle/>
          <a:p>
            <a:r>
              <a:rPr lang="fa-IR" sz="4000" dirty="0" smtClean="0">
                <a:cs typeface="B Zar" panose="00000400000000000000" pitchFamily="2" charset="-78"/>
              </a:rPr>
              <a:t>در این طبقه بندی یونیت هیترها به انواع سقفی آویزی و زمینی دسته بندی می شوند در نوع سقفی آویزی جریان هوا می تواند افقی و یا عمودی باشد و در نوع زمینی دستگاه بروی زمین نصب می شود و هوا بوسیله هدایت کننده هایی به سمت و محل مورد نظر هدایت می شود</a:t>
            </a:r>
            <a:endParaRPr lang="fa-IR" sz="4000" dirty="0">
              <a:cs typeface="B Zar" panose="00000400000000000000" pitchFamily="2" charset="-78"/>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5400" dirty="0" smtClean="0">
                <a:cs typeface="B Zar" panose="00000400000000000000" pitchFamily="2" charset="-78"/>
              </a:rPr>
              <a:t>یونیت هیتر زمینی</a:t>
            </a:r>
            <a:endParaRPr lang="fa-IR" sz="5400" dirty="0">
              <a:cs typeface="B Zar" panose="00000400000000000000" pitchFamily="2" charset="-78"/>
            </a:endParaRPr>
          </a:p>
        </p:txBody>
      </p:sp>
      <p:pic>
        <p:nvPicPr>
          <p:cNvPr id="4" name="Content Placeholder 3"/>
          <p:cNvPicPr>
            <a:picLocks noGrp="1"/>
          </p:cNvPicPr>
          <p:nvPr>
            <p:ph idx="1"/>
          </p:nvPr>
        </p:nvPicPr>
        <p:blipFill>
          <a:blip r:embed="rId2" cstate="print"/>
          <a:stretch>
            <a:fillRect/>
          </a:stretch>
        </p:blipFill>
        <p:spPr bwMode="auto">
          <a:xfrm>
            <a:off x="1630892" y="1554163"/>
            <a:ext cx="6034616" cy="45259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6000" dirty="0" smtClean="0">
                <a:cs typeface="B Zar" panose="00000400000000000000" pitchFamily="2" charset="-78"/>
              </a:rPr>
              <a:t>یونیت هیترسقفی</a:t>
            </a:r>
            <a:endParaRPr lang="fa-IR" sz="6000" dirty="0">
              <a:cs typeface="B Zar" panose="00000400000000000000" pitchFamily="2" charset="-78"/>
            </a:endParaRPr>
          </a:p>
        </p:txBody>
      </p:sp>
      <p:pic>
        <p:nvPicPr>
          <p:cNvPr id="4" name="Content Placeholder 3" descr="8ddc4f19c1a7f3d2.jpg"/>
          <p:cNvPicPr>
            <a:picLocks noGrp="1" noChangeAspect="1"/>
          </p:cNvPicPr>
          <p:nvPr>
            <p:ph idx="1"/>
          </p:nvPr>
        </p:nvPicPr>
        <p:blipFill>
          <a:blip r:embed="rId2" cstate="print"/>
          <a:stretch>
            <a:fillRect/>
          </a:stretch>
        </p:blipFill>
        <p:spPr>
          <a:xfrm>
            <a:off x="2743200" y="2197894"/>
            <a:ext cx="3810000" cy="3238500"/>
          </a:xfrm>
        </p:spPr>
      </p:pic>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1.jpg"/>
          <p:cNvPicPr>
            <a:picLocks noGrp="1" noChangeAspect="1"/>
          </p:cNvPicPr>
          <p:nvPr>
            <p:ph idx="1"/>
          </p:nvPr>
        </p:nvPicPr>
        <p:blipFill>
          <a:blip r:embed="rId2" cstate="print"/>
          <a:stretch>
            <a:fillRect/>
          </a:stretch>
        </p:blipFill>
        <p:spPr>
          <a:xfrm>
            <a:off x="1857356" y="571480"/>
            <a:ext cx="5786478" cy="5786478"/>
          </a:xfrm>
        </p:spPr>
      </p:pic>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7200" dirty="0" smtClean="0">
                <a:cs typeface="B Zar" panose="00000400000000000000" pitchFamily="2" charset="-78"/>
              </a:rPr>
              <a:t>کاربرد یونیت هیتر</a:t>
            </a:r>
            <a:endParaRPr lang="fa-IR" sz="7200" dirty="0">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z="4000" dirty="0" smtClean="0">
                <a:cs typeface="B Zar" panose="00000400000000000000" pitchFamily="2" charset="-78"/>
              </a:rPr>
              <a:t>یونیت هیترها برای موارد زیر به کار می روند :</a:t>
            </a:r>
            <a:endParaRPr lang="en-US" sz="4000" dirty="0" smtClean="0">
              <a:cs typeface="B Zar" panose="00000400000000000000" pitchFamily="2" charset="-78"/>
            </a:endParaRPr>
          </a:p>
          <a:p>
            <a:pPr>
              <a:buNone/>
            </a:pPr>
            <a:r>
              <a:rPr lang="fa-IR" sz="4000" dirty="0" smtClean="0">
                <a:cs typeface="B Zar" panose="00000400000000000000" pitchFamily="2" charset="-78"/>
              </a:rPr>
              <a:t>1-    داشتن قدرت حرارتی زیاد</a:t>
            </a:r>
            <a:endParaRPr lang="en-US" sz="4000" dirty="0" smtClean="0">
              <a:cs typeface="B Zar" panose="00000400000000000000" pitchFamily="2" charset="-78"/>
            </a:endParaRPr>
          </a:p>
          <a:p>
            <a:pPr>
              <a:buNone/>
            </a:pPr>
            <a:r>
              <a:rPr lang="fa-IR" sz="4000" dirty="0" smtClean="0">
                <a:cs typeface="B Zar" panose="00000400000000000000" pitchFamily="2" charset="-78"/>
              </a:rPr>
              <a:t>2-    جاگیری کمتر مخصوصا در مدلهای دیواری و سقفی</a:t>
            </a:r>
            <a:endParaRPr lang="en-US" sz="4000" dirty="0" smtClean="0">
              <a:cs typeface="B Zar" panose="00000400000000000000" pitchFamily="2" charset="-78"/>
            </a:endParaRPr>
          </a:p>
          <a:p>
            <a:pPr>
              <a:buNone/>
            </a:pPr>
            <a:r>
              <a:rPr lang="fa-IR" sz="4000" dirty="0" smtClean="0">
                <a:cs typeface="B Zar" panose="00000400000000000000" pitchFamily="2" charset="-78"/>
              </a:rPr>
              <a:t>3-    توزیع بهتر هوای گرم</a:t>
            </a:r>
            <a:endParaRPr lang="en-US" sz="4000" dirty="0" smtClean="0">
              <a:cs typeface="B Zar" panose="00000400000000000000" pitchFamily="2" charset="-78"/>
            </a:endParaRPr>
          </a:p>
          <a:p>
            <a:pPr>
              <a:buNone/>
            </a:pPr>
            <a:r>
              <a:rPr lang="fa-IR" sz="4000" dirty="0" smtClean="0">
                <a:cs typeface="B Zar" panose="00000400000000000000" pitchFamily="2" charset="-78"/>
              </a:rPr>
              <a:t>4-    سرعت زیاد در گرم کردن فضا</a:t>
            </a:r>
            <a:endParaRPr lang="fa-IR" sz="4000" dirty="0">
              <a:cs typeface="B Zar" panose="00000400000000000000" pitchFamily="2" charset="-78"/>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7200" dirty="0" smtClean="0">
                <a:cs typeface="B Zar" panose="00000400000000000000" pitchFamily="2" charset="-78"/>
              </a:rPr>
              <a:t>انتخاب یونیت هیتر</a:t>
            </a:r>
            <a:endParaRPr lang="fa-IR" sz="7200" dirty="0">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r>
              <a:rPr lang="fa-IR" sz="3200" dirty="0" smtClean="0">
                <a:cs typeface="B Zar" panose="00000400000000000000" pitchFamily="2" charset="-78"/>
              </a:rPr>
              <a:t>با استفاده از فاکتورهای مهم زیر می توان تعداد و مدل مورد نظر یونیت هیتر را تعیین کرد :</a:t>
            </a:r>
            <a:endParaRPr lang="en-US" sz="3200" dirty="0" smtClean="0">
              <a:cs typeface="B Zar" panose="00000400000000000000" pitchFamily="2" charset="-78"/>
            </a:endParaRPr>
          </a:p>
          <a:p>
            <a:pPr>
              <a:buNone/>
            </a:pPr>
            <a:r>
              <a:rPr lang="fa-IR" sz="3200" dirty="0" smtClean="0">
                <a:cs typeface="B Zar" panose="00000400000000000000" pitchFamily="2" charset="-78"/>
              </a:rPr>
              <a:t>1-    سیال حامل انرژی</a:t>
            </a:r>
            <a:endParaRPr lang="en-US" sz="3200" dirty="0" smtClean="0">
              <a:cs typeface="B Zar" panose="00000400000000000000" pitchFamily="2" charset="-78"/>
            </a:endParaRPr>
          </a:p>
          <a:p>
            <a:pPr>
              <a:buNone/>
            </a:pPr>
            <a:r>
              <a:rPr lang="fa-IR" sz="3200" dirty="0" smtClean="0">
                <a:cs typeface="B Zar" panose="00000400000000000000" pitchFamily="2" charset="-78"/>
              </a:rPr>
              <a:t>2-    نوع یونیت هیتر مناسب</a:t>
            </a:r>
            <a:endParaRPr lang="en-US" sz="3200" dirty="0" smtClean="0">
              <a:cs typeface="B Zar" panose="00000400000000000000" pitchFamily="2" charset="-78"/>
            </a:endParaRPr>
          </a:p>
          <a:p>
            <a:pPr>
              <a:buNone/>
            </a:pPr>
            <a:r>
              <a:rPr lang="fa-IR" sz="3200" dirty="0" smtClean="0">
                <a:cs typeface="B Zar" panose="00000400000000000000" pitchFamily="2" charset="-78"/>
              </a:rPr>
              <a:t>3-    محل قرار گیری یونیت هیتر</a:t>
            </a:r>
            <a:endParaRPr lang="en-US" sz="3200" dirty="0" smtClean="0">
              <a:cs typeface="B Zar" panose="00000400000000000000" pitchFamily="2" charset="-78"/>
            </a:endParaRPr>
          </a:p>
          <a:p>
            <a:pPr>
              <a:buNone/>
            </a:pPr>
            <a:r>
              <a:rPr lang="fa-IR" sz="3200" dirty="0" smtClean="0">
                <a:cs typeface="B Zar" panose="00000400000000000000" pitchFamily="2" charset="-78"/>
              </a:rPr>
              <a:t>4-    سطح مجاز سروصدا</a:t>
            </a:r>
            <a:endParaRPr lang="en-US" sz="3200" dirty="0" smtClean="0">
              <a:cs typeface="B Zar" panose="00000400000000000000" pitchFamily="2" charset="-78"/>
            </a:endParaRPr>
          </a:p>
          <a:p>
            <a:pPr>
              <a:buNone/>
            </a:pPr>
            <a:r>
              <a:rPr lang="fa-IR" sz="3200" dirty="0" smtClean="0">
                <a:cs typeface="B Zar" panose="00000400000000000000" pitchFamily="2" charset="-78"/>
              </a:rPr>
              <a:t>5-    ظرفیت حرارتی</a:t>
            </a:r>
            <a:endParaRPr lang="en-US" sz="3200" dirty="0" smtClean="0">
              <a:cs typeface="B Zar" panose="00000400000000000000" pitchFamily="2" charset="-78"/>
            </a:endParaRPr>
          </a:p>
          <a:p>
            <a:pPr>
              <a:buNone/>
            </a:pPr>
            <a:r>
              <a:rPr lang="fa-IR" sz="3200" dirty="0" smtClean="0">
                <a:cs typeface="B Zar" panose="00000400000000000000" pitchFamily="2" charset="-78"/>
              </a:rPr>
              <a:t>6-    نیاز به انجام تصفیه مکانیکی</a:t>
            </a:r>
            <a:endParaRPr lang="fa-IR" sz="3200" dirty="0">
              <a:cs typeface="B Zar" panose="00000400000000000000" pitchFamily="2" charset="-78"/>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560" y="1196752"/>
            <a:ext cx="7199784" cy="1704033"/>
          </a:xfrm>
        </p:spPr>
        <p:txBody>
          <a:bodyPr>
            <a:normAutofit/>
          </a:bodyPr>
          <a:lstStyle/>
          <a:p>
            <a:pPr algn="r" rtl="1" eaLnBrk="1" hangingPunct="1"/>
            <a:r>
              <a:rPr lang="fa-IR" sz="6600" b="1" dirty="0" smtClean="0">
                <a:solidFill>
                  <a:schemeClr val="accent6">
                    <a:lumMod val="50000"/>
                  </a:schemeClr>
                </a:solidFill>
                <a:cs typeface="B Farnaz" pitchFamily="2" charset="-78"/>
              </a:rPr>
              <a:t>پمپ ها  </a:t>
            </a:r>
            <a:r>
              <a:rPr lang="en-US" sz="6600" b="1" dirty="0" smtClean="0">
                <a:solidFill>
                  <a:schemeClr val="accent6">
                    <a:lumMod val="50000"/>
                  </a:schemeClr>
                </a:solidFill>
                <a:cs typeface="B Farnaz" pitchFamily="2" charset="-78"/>
              </a:rPr>
              <a:t>(Pumps)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ctr" rtl="1" eaLnBrk="1" hangingPunct="1"/>
            <a:r>
              <a:rPr lang="fa-IR" sz="3200" b="1" dirty="0" smtClean="0">
                <a:cs typeface="B Zar" panose="00000400000000000000" pitchFamily="2" charset="-78"/>
              </a:rPr>
              <a:t>پمپ ها  </a:t>
            </a:r>
            <a:r>
              <a:rPr lang="en-US" sz="3200" b="1" dirty="0" smtClean="0">
                <a:cs typeface="B Farnaz" pitchFamily="2" charset="-78"/>
              </a:rPr>
              <a:t>(Pumps)</a:t>
            </a:r>
          </a:p>
        </p:txBody>
      </p:sp>
      <p:sp>
        <p:nvSpPr>
          <p:cNvPr id="3075" name="Rectangle 3"/>
          <p:cNvSpPr>
            <a:spLocks noGrp="1" noChangeArrowheads="1"/>
          </p:cNvSpPr>
          <p:nvPr>
            <p:ph idx="1"/>
          </p:nvPr>
        </p:nvSpPr>
        <p:spPr>
          <a:xfrm>
            <a:off x="395288" y="1371600"/>
            <a:ext cx="8382000" cy="3713163"/>
          </a:xfrm>
        </p:spPr>
        <p:txBody>
          <a:bodyPr>
            <a:normAutofit lnSpcReduction="10000"/>
          </a:bodyPr>
          <a:lstStyle/>
          <a:p>
            <a:pPr algn="just" rtl="1" eaLnBrk="1" hangingPunct="1"/>
            <a:r>
              <a:rPr lang="fa-IR" sz="3600" b="0" dirty="0" smtClean="0">
                <a:cs typeface="B Zar" panose="00000400000000000000" pitchFamily="2" charset="-78"/>
              </a:rPr>
              <a:t>     به طور کلی پمپ به دستگاهی گفته می شود که انرژی مکانیکی را از یک منبع خارجی می گیرد و به سیالی که از آن عبور می کند می دهد. در نتیجه انرژی سیال بعد از خروج از پمپ افزایش می یابد. از این وسیله برای انتقال سیال به یک ارتفاع معین و یا حرکت سیال در مدارهای مختلف هیدرولیکی و سیستم های لوله کشی و به طور کلی انتقال سیال از یک نقطه به نقطه دیگر استفاده می شود.</a:t>
            </a:r>
            <a:endParaRPr lang="en-US" sz="3600" b="0" dirty="0" smtClean="0">
              <a:cs typeface="B Zar" panose="00000400000000000000"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074"/>
                                        </p:tgtEl>
                                        <p:attrNameLst>
                                          <p:attrName>style.visibility</p:attrName>
                                        </p:attrNameLst>
                                      </p:cBhvr>
                                      <p:to>
                                        <p:strVal val="visible"/>
                                      </p:to>
                                    </p:set>
                                    <p:anim by="(-#ppt_w*2)" calcmode="lin" valueType="num">
                                      <p:cBhvr rctx="PPT">
                                        <p:cTn id="7" dur="500" autoRev="1" fill="hold">
                                          <p:stCondLst>
                                            <p:cond delay="0"/>
                                          </p:stCondLst>
                                        </p:cTn>
                                        <p:tgtEl>
                                          <p:spTgt spid="3074"/>
                                        </p:tgtEl>
                                        <p:attrNameLst>
                                          <p:attrName>ppt_w</p:attrName>
                                        </p:attrNameLst>
                                      </p:cBhvr>
                                    </p:anim>
                                    <p:anim by="(#ppt_w*0.50)" calcmode="lin" valueType="num">
                                      <p:cBhvr>
                                        <p:cTn id="8" dur="500" decel="50000" autoRev="1" fill="hold">
                                          <p:stCondLst>
                                            <p:cond delay="0"/>
                                          </p:stCondLst>
                                        </p:cTn>
                                        <p:tgtEl>
                                          <p:spTgt spid="3074"/>
                                        </p:tgtEl>
                                        <p:attrNameLst>
                                          <p:attrName>ppt_x</p:attrName>
                                        </p:attrNameLst>
                                      </p:cBhvr>
                                    </p:anim>
                                    <p:anim from="(-#ppt_h/2)" to="(#ppt_y)" calcmode="lin" valueType="num">
                                      <p:cBhvr>
                                        <p:cTn id="9" dur="1000" fill="hold">
                                          <p:stCondLst>
                                            <p:cond delay="0"/>
                                          </p:stCondLst>
                                        </p:cTn>
                                        <p:tgtEl>
                                          <p:spTgt spid="3074"/>
                                        </p:tgtEl>
                                        <p:attrNameLst>
                                          <p:attrName>ppt_y</p:attrName>
                                        </p:attrNameLst>
                                      </p:cBhvr>
                                    </p:anim>
                                    <p:animRot by="21600000">
                                      <p:cBhvr>
                                        <p:cTn id="10" dur="1000" fill="hold">
                                          <p:stCondLst>
                                            <p:cond delay="0"/>
                                          </p:stCondLst>
                                        </p:cTn>
                                        <p:tgtEl>
                                          <p:spTgt spid="3074"/>
                                        </p:tgtEl>
                                        <p:attrNameLst>
                                          <p:attrName>r</p:attrName>
                                        </p:attrNameLst>
                                      </p:cBhvr>
                                    </p:animRot>
                                  </p:childTnLst>
                                </p:cTn>
                              </p:par>
                            </p:childTnLst>
                          </p:cTn>
                        </p:par>
                        <p:par>
                          <p:cTn id="11" fill="hold" nodeType="afterGroup">
                            <p:stCondLst>
                              <p:cond delay="2100"/>
                            </p:stCondLst>
                            <p:childTnLst>
                              <p:par>
                                <p:cTn id="12" presetID="6" presetClass="entr" presetSubtype="16" fill="hold" grpId="0" nodeType="afterEffect">
                                  <p:stCondLst>
                                    <p:cond delay="0"/>
                                  </p:stCondLst>
                                  <p:childTnLst>
                                    <p:set>
                                      <p:cBhvr>
                                        <p:cTn id="13" dur="1" fill="hold">
                                          <p:stCondLst>
                                            <p:cond delay="0"/>
                                          </p:stCondLst>
                                        </p:cTn>
                                        <p:tgtEl>
                                          <p:spTgt spid="3075">
                                            <p:txEl>
                                              <p:pRg st="0" end="0"/>
                                            </p:txEl>
                                          </p:spTgt>
                                        </p:tgtEl>
                                        <p:attrNameLst>
                                          <p:attrName>style.visibility</p:attrName>
                                        </p:attrNameLst>
                                      </p:cBhvr>
                                      <p:to>
                                        <p:strVal val="visible"/>
                                      </p:to>
                                    </p:set>
                                    <p:animEffect transition="in" filter="circle(in)">
                                      <p:cBhvr>
                                        <p:cTn id="14" dur="20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395288" y="1412875"/>
            <a:ext cx="8382000" cy="3886200"/>
          </a:xfrm>
        </p:spPr>
        <p:txBody>
          <a:bodyPr>
            <a:normAutofit lnSpcReduction="10000"/>
          </a:bodyPr>
          <a:lstStyle/>
          <a:p>
            <a:pPr algn="r" rtl="1" eaLnBrk="1" hangingPunct="1"/>
            <a:r>
              <a:rPr lang="fa-IR" b="0" dirty="0" smtClean="0">
                <a:cs typeface="B Zar" panose="00000400000000000000" pitchFamily="2" charset="-78"/>
              </a:rPr>
              <a:t>    در انتخاب نوع پمپ و طراحی آن، مشخصات هیدرولیک سیستم، خصوصیات فیزیکی و شیمیایی سیال نظیر گرانروی، وزن مخصوص، درجه حرارت، خورندگی و همچنین وجود اجسام ناخالص و گازهای همراه با سیال و سرانجام مقدار حجم عبوری سیال از پمپ در واحد زمان، مد نظر قرار می گیرد.</a:t>
            </a:r>
          </a:p>
          <a:p>
            <a:pPr algn="r" rtl="1" eaLnBrk="1" hangingPunct="1"/>
            <a:r>
              <a:rPr lang="fa-IR" b="0" dirty="0" smtClean="0">
                <a:cs typeface="B Zar" panose="00000400000000000000" pitchFamily="2" charset="-78"/>
              </a:rPr>
              <a:t>     متدوال ترین نحوه تقسیم بندی پمپ ها بر مبنای نحوه انتقال انرژی به سیال است. در این روش پمپ ها به دو دسته اصلی تقسیم می شوند:</a:t>
            </a:r>
            <a:endParaRPr lang="en-US" b="0" dirty="0" smtClean="0">
              <a:cs typeface="B Zar" panose="00000400000000000000"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circle(in)">
                                      <p:cBhvr>
                                        <p:cTn id="7" dur="2000"/>
                                        <p:tgtEl>
                                          <p:spTgt spid="4099">
                                            <p:txEl>
                                              <p:pRg st="0" end="0"/>
                                            </p:txEl>
                                          </p:spTgt>
                                        </p:tgtEl>
                                      </p:cBhvr>
                                    </p:animEffect>
                                  </p:childTnLst>
                                </p:cTn>
                              </p:par>
                            </p:childTnLst>
                          </p:cTn>
                        </p:par>
                        <p:par>
                          <p:cTn id="8" fill="hold" nodeType="afterGroup">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Effect transition="in" filter="circle(in)">
                                      <p:cBhvr>
                                        <p:cTn id="11" dur="20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rtl="1" eaLnBrk="1" hangingPunct="1"/>
            <a:r>
              <a:rPr lang="fa-IR" sz="3200" b="1" dirty="0" smtClean="0">
                <a:cs typeface="B Farnaz" pitchFamily="2" charset="-78"/>
              </a:rPr>
              <a:t>1</a:t>
            </a:r>
            <a:r>
              <a:rPr lang="fa-IR" sz="3200" b="1" dirty="0" smtClean="0">
                <a:cs typeface="B Zar" panose="00000400000000000000" pitchFamily="2" charset="-78"/>
              </a:rPr>
              <a:t>) پمپ های دینامیکی </a:t>
            </a:r>
            <a:r>
              <a:rPr lang="fa-IR" sz="3200" b="1" dirty="0" smtClean="0">
                <a:cs typeface="B Farnaz" pitchFamily="2" charset="-78"/>
              </a:rPr>
              <a:t>(</a:t>
            </a:r>
            <a:r>
              <a:rPr lang="en-US" sz="3200" b="1" dirty="0" smtClean="0">
                <a:cs typeface="B Farnaz" pitchFamily="2" charset="-78"/>
              </a:rPr>
              <a:t>Dynamic Pumps</a:t>
            </a:r>
            <a:r>
              <a:rPr lang="fa-IR" sz="3200" b="1" dirty="0" smtClean="0">
                <a:cs typeface="B Farnaz" pitchFamily="2" charset="-78"/>
              </a:rPr>
              <a:t>):</a:t>
            </a:r>
            <a:endParaRPr lang="en-US" sz="3200" b="1" dirty="0" smtClean="0">
              <a:cs typeface="B Farnaz" pitchFamily="2" charset="-78"/>
            </a:endParaRPr>
          </a:p>
        </p:txBody>
      </p:sp>
      <p:sp>
        <p:nvSpPr>
          <p:cNvPr id="5123" name="Rectangle 3"/>
          <p:cNvSpPr>
            <a:spLocks noGrp="1" noChangeArrowheads="1"/>
          </p:cNvSpPr>
          <p:nvPr>
            <p:ph idx="1"/>
          </p:nvPr>
        </p:nvSpPr>
        <p:spPr>
          <a:xfrm>
            <a:off x="395288" y="1371600"/>
            <a:ext cx="8382000" cy="3641725"/>
          </a:xfrm>
        </p:spPr>
        <p:txBody>
          <a:bodyPr>
            <a:normAutofit/>
          </a:bodyPr>
          <a:lstStyle/>
          <a:p>
            <a:pPr algn="r" rtl="1" eaLnBrk="1" hangingPunct="1"/>
            <a:r>
              <a:rPr lang="fa-IR" b="0" dirty="0" smtClean="0">
                <a:cs typeface="B Zar" panose="00000400000000000000" pitchFamily="2" charset="-78"/>
              </a:rPr>
              <a:t>    پمپ هایی که انتقال انرژی از آن ها به سیال به طور دائمی انجام می شود را پمپ های دینامیکی می گویند. پمپ های گریز از مرکز از انواع پمپ های دینامیکی می باشند.</a:t>
            </a:r>
            <a:endParaRPr lang="en-US" b="0" dirty="0" smtClean="0">
              <a:cs typeface="B Zar" panose="00000400000000000000"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122"/>
                                        </p:tgtEl>
                                        <p:attrNameLst>
                                          <p:attrName>style.visibility</p:attrName>
                                        </p:attrNameLst>
                                      </p:cBhvr>
                                      <p:to>
                                        <p:strVal val="visible"/>
                                      </p:to>
                                    </p:set>
                                    <p:anim by="(-#ppt_w*2)" calcmode="lin" valueType="num">
                                      <p:cBhvr rctx="PPT">
                                        <p:cTn id="7" dur="500" autoRev="1" fill="hold">
                                          <p:stCondLst>
                                            <p:cond delay="0"/>
                                          </p:stCondLst>
                                        </p:cTn>
                                        <p:tgtEl>
                                          <p:spTgt spid="5122"/>
                                        </p:tgtEl>
                                        <p:attrNameLst>
                                          <p:attrName>ppt_w</p:attrName>
                                        </p:attrNameLst>
                                      </p:cBhvr>
                                    </p:anim>
                                    <p:anim by="(#ppt_w*0.50)" calcmode="lin" valueType="num">
                                      <p:cBhvr>
                                        <p:cTn id="8" dur="500" decel="50000" autoRev="1" fill="hold">
                                          <p:stCondLst>
                                            <p:cond delay="0"/>
                                          </p:stCondLst>
                                        </p:cTn>
                                        <p:tgtEl>
                                          <p:spTgt spid="5122"/>
                                        </p:tgtEl>
                                        <p:attrNameLst>
                                          <p:attrName>ppt_x</p:attrName>
                                        </p:attrNameLst>
                                      </p:cBhvr>
                                    </p:anim>
                                    <p:anim from="(-#ppt_h/2)" to="(#ppt_y)" calcmode="lin" valueType="num">
                                      <p:cBhvr>
                                        <p:cTn id="9" dur="1000" fill="hold">
                                          <p:stCondLst>
                                            <p:cond delay="0"/>
                                          </p:stCondLst>
                                        </p:cTn>
                                        <p:tgtEl>
                                          <p:spTgt spid="5122"/>
                                        </p:tgtEl>
                                        <p:attrNameLst>
                                          <p:attrName>ppt_y</p:attrName>
                                        </p:attrNameLst>
                                      </p:cBhvr>
                                    </p:anim>
                                    <p:animRot by="21600000">
                                      <p:cBhvr>
                                        <p:cTn id="10" dur="1000" fill="hold">
                                          <p:stCondLst>
                                            <p:cond delay="0"/>
                                          </p:stCondLst>
                                        </p:cTn>
                                        <p:tgtEl>
                                          <p:spTgt spid="5122"/>
                                        </p:tgtEl>
                                        <p:attrNameLst>
                                          <p:attrName>r</p:attrName>
                                        </p:attrNameLst>
                                      </p:cBhvr>
                                    </p:animRot>
                                  </p:childTnLst>
                                </p:cTn>
                              </p:par>
                            </p:childTnLst>
                          </p:cTn>
                        </p:par>
                        <p:par>
                          <p:cTn id="11" fill="hold" nodeType="afterGroup">
                            <p:stCondLst>
                              <p:cond delay="4000"/>
                            </p:stCondLst>
                            <p:childTnLst>
                              <p:par>
                                <p:cTn id="12" presetID="6" presetClass="entr" presetSubtype="16" fill="hold" grpId="0" nodeType="afterEffect">
                                  <p:stCondLst>
                                    <p:cond delay="0"/>
                                  </p:stCondLst>
                                  <p:childTnLst>
                                    <p:set>
                                      <p:cBhvr>
                                        <p:cTn id="13" dur="1" fill="hold">
                                          <p:stCondLst>
                                            <p:cond delay="0"/>
                                          </p:stCondLst>
                                        </p:cTn>
                                        <p:tgtEl>
                                          <p:spTgt spid="5123">
                                            <p:txEl>
                                              <p:pRg st="0" end="0"/>
                                            </p:txEl>
                                          </p:spTgt>
                                        </p:tgtEl>
                                        <p:attrNameLst>
                                          <p:attrName>style.visibility</p:attrName>
                                        </p:attrNameLst>
                                      </p:cBhvr>
                                      <p:to>
                                        <p:strVal val="visible"/>
                                      </p:to>
                                    </p:set>
                                    <p:animEffect transition="in" filter="circle(in)">
                                      <p:cBhvr>
                                        <p:cTn id="14" dur="20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8686800" cy="838200"/>
          </a:xfrm>
        </p:spPr>
        <p:txBody>
          <a:bodyPr>
            <a:noAutofit/>
          </a:bodyPr>
          <a:lstStyle/>
          <a:p>
            <a:pPr algn="ctr"/>
            <a:r>
              <a:rPr lang="fa-IR" sz="6600" dirty="0" smtClean="0">
                <a:cs typeface="B Zar" panose="00000400000000000000" pitchFamily="2" charset="-78"/>
              </a:rPr>
              <a:t>دیگ چدنی</a:t>
            </a:r>
            <a:endParaRPr lang="fa-IR" sz="6600" dirty="0">
              <a:cs typeface="B Zar" panose="00000400000000000000" pitchFamily="2" charset="-78"/>
            </a:endParaRPr>
          </a:p>
        </p:txBody>
      </p:sp>
      <p:sp>
        <p:nvSpPr>
          <p:cNvPr id="3" name="Content Placeholder 2"/>
          <p:cNvSpPr>
            <a:spLocks noGrp="1"/>
          </p:cNvSpPr>
          <p:nvPr>
            <p:ph idx="1"/>
          </p:nvPr>
        </p:nvSpPr>
        <p:spPr>
          <a:xfrm>
            <a:off x="4500562" y="1554162"/>
            <a:ext cx="4491038" cy="5089548"/>
          </a:xfrm>
        </p:spPr>
        <p:txBody>
          <a:bodyPr>
            <a:normAutofit fontScale="85000" lnSpcReduction="10000"/>
          </a:bodyPr>
          <a:lstStyle/>
          <a:p>
            <a:r>
              <a:rPr lang="fa-IR" sz="3600" dirty="0" smtClean="0">
                <a:cs typeface="B Zar" panose="00000400000000000000" pitchFamily="2" charset="-78"/>
              </a:rPr>
              <a:t>این نوع دیگ از پره های جدا از هم تشکیل شده که در محل نصب دیگ (موتورخانه)به وسیله بوشن یا مغزی پره ها به یکدیگر متصل می شوندو در جابه جایی این نوع دیگ ها به خاطر شکنندگی بالای پره ها باید دقت شود.این نوع دیگ ها به خاطر داشتن روپوش که در آن عایق حرارتی وجود دارد منحصر به فرد است.این نوع دیگ هادوام و عمر زیادی دارند.</a:t>
            </a:r>
            <a:endParaRPr lang="fa-IR" sz="3600" dirty="0">
              <a:cs typeface="B Zar" panose="00000400000000000000" pitchFamily="2" charset="-78"/>
            </a:endParaRPr>
          </a:p>
        </p:txBody>
      </p:sp>
      <p:pic>
        <p:nvPicPr>
          <p:cNvPr id="4" name="Content Placeholder 3" descr="p-62190.jpg"/>
          <p:cNvPicPr>
            <a:picLocks noChangeAspect="1"/>
          </p:cNvPicPr>
          <p:nvPr/>
        </p:nvPicPr>
        <p:blipFill>
          <a:blip r:embed="rId2" cstate="print"/>
          <a:stretch>
            <a:fillRect/>
          </a:stretch>
        </p:blipFill>
        <p:spPr>
          <a:xfrm>
            <a:off x="0" y="1348691"/>
            <a:ext cx="4500562" cy="550930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rtl="1" eaLnBrk="1" hangingPunct="1"/>
            <a:r>
              <a:rPr lang="fa-IR" sz="3200" b="1" dirty="0" smtClean="0">
                <a:cs typeface="B Farnaz" pitchFamily="2" charset="-78"/>
              </a:rPr>
              <a:t>2</a:t>
            </a:r>
            <a:r>
              <a:rPr lang="fa-IR" sz="3200" b="1" dirty="0" smtClean="0">
                <a:cs typeface="B Zar" panose="00000400000000000000" pitchFamily="2" charset="-78"/>
              </a:rPr>
              <a:t>) پمپ های جابه جایی </a:t>
            </a:r>
            <a:r>
              <a:rPr lang="fa-IR" sz="3200" b="1" dirty="0" smtClean="0">
                <a:cs typeface="B Farnaz" pitchFamily="2" charset="-78"/>
              </a:rPr>
              <a:t>(</a:t>
            </a:r>
            <a:r>
              <a:rPr lang="en-US" sz="3200" b="1" dirty="0" smtClean="0">
                <a:cs typeface="B Farnaz" pitchFamily="2" charset="-78"/>
              </a:rPr>
              <a:t>(Displacement Pumps</a:t>
            </a:r>
            <a:r>
              <a:rPr lang="fa-IR" sz="3200" b="1" dirty="0" smtClean="0">
                <a:cs typeface="B Farnaz" pitchFamily="2" charset="-78"/>
              </a:rPr>
              <a:t>:</a:t>
            </a:r>
            <a:endParaRPr lang="en-US" sz="3200" b="1" dirty="0" smtClean="0">
              <a:cs typeface="B Farnaz" pitchFamily="2" charset="-78"/>
            </a:endParaRPr>
          </a:p>
        </p:txBody>
      </p:sp>
      <p:sp>
        <p:nvSpPr>
          <p:cNvPr id="6147" name="Rectangle 3"/>
          <p:cNvSpPr>
            <a:spLocks noGrp="1" noChangeArrowheads="1"/>
          </p:cNvSpPr>
          <p:nvPr>
            <p:ph idx="1"/>
          </p:nvPr>
        </p:nvSpPr>
        <p:spPr>
          <a:xfrm>
            <a:off x="395288" y="1628775"/>
            <a:ext cx="8382000" cy="3311525"/>
          </a:xfrm>
        </p:spPr>
        <p:txBody>
          <a:bodyPr/>
          <a:lstStyle/>
          <a:p>
            <a:pPr algn="r" rtl="1" eaLnBrk="1" hangingPunct="1"/>
            <a:r>
              <a:rPr lang="fa-IR" sz="2600" b="0" dirty="0" smtClean="0">
                <a:cs typeface="B Zar" panose="00000400000000000000" pitchFamily="2" charset="-78"/>
              </a:rPr>
              <a:t>    پمپ هایی که انتقال انرژی از آن ها به سیال به صورت متناوب صورت می گیرد را پمپ های جابه جایی می نامند. پمپ های پیستونی (رفت و برگشتی) از انواع پمپ های جابه جایی هستند.</a:t>
            </a:r>
            <a:endParaRPr lang="en-US" sz="2600" b="0" dirty="0" smtClean="0">
              <a:cs typeface="B Zar" panose="00000400000000000000"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6146"/>
                                        </p:tgtEl>
                                        <p:attrNameLst>
                                          <p:attrName>style.visibility</p:attrName>
                                        </p:attrNameLst>
                                      </p:cBhvr>
                                      <p:to>
                                        <p:strVal val="visible"/>
                                      </p:to>
                                    </p:set>
                                    <p:anim by="(-#ppt_w*2)" calcmode="lin" valueType="num">
                                      <p:cBhvr rctx="PPT">
                                        <p:cTn id="7" dur="500" autoRev="1" fill="hold">
                                          <p:stCondLst>
                                            <p:cond delay="0"/>
                                          </p:stCondLst>
                                        </p:cTn>
                                        <p:tgtEl>
                                          <p:spTgt spid="6146"/>
                                        </p:tgtEl>
                                        <p:attrNameLst>
                                          <p:attrName>ppt_w</p:attrName>
                                        </p:attrNameLst>
                                      </p:cBhvr>
                                    </p:anim>
                                    <p:anim by="(#ppt_w*0.50)" calcmode="lin" valueType="num">
                                      <p:cBhvr>
                                        <p:cTn id="8" dur="500" decel="50000" autoRev="1" fill="hold">
                                          <p:stCondLst>
                                            <p:cond delay="0"/>
                                          </p:stCondLst>
                                        </p:cTn>
                                        <p:tgtEl>
                                          <p:spTgt spid="6146"/>
                                        </p:tgtEl>
                                        <p:attrNameLst>
                                          <p:attrName>ppt_x</p:attrName>
                                        </p:attrNameLst>
                                      </p:cBhvr>
                                    </p:anim>
                                    <p:anim from="(-#ppt_h/2)" to="(#ppt_y)" calcmode="lin" valueType="num">
                                      <p:cBhvr>
                                        <p:cTn id="9" dur="1000" fill="hold">
                                          <p:stCondLst>
                                            <p:cond delay="0"/>
                                          </p:stCondLst>
                                        </p:cTn>
                                        <p:tgtEl>
                                          <p:spTgt spid="6146"/>
                                        </p:tgtEl>
                                        <p:attrNameLst>
                                          <p:attrName>ppt_y</p:attrName>
                                        </p:attrNameLst>
                                      </p:cBhvr>
                                    </p:anim>
                                    <p:animRot by="21600000">
                                      <p:cBhvr>
                                        <p:cTn id="10" dur="1000" fill="hold">
                                          <p:stCondLst>
                                            <p:cond delay="0"/>
                                          </p:stCondLst>
                                        </p:cTn>
                                        <p:tgtEl>
                                          <p:spTgt spid="6146"/>
                                        </p:tgtEl>
                                        <p:attrNameLst>
                                          <p:attrName>r</p:attrName>
                                        </p:attrNameLst>
                                      </p:cBhvr>
                                    </p:animRot>
                                  </p:childTnLst>
                                </p:cTn>
                              </p:par>
                            </p:childTnLst>
                          </p:cTn>
                        </p:par>
                        <p:par>
                          <p:cTn id="11" fill="hold" nodeType="afterGroup">
                            <p:stCondLst>
                              <p:cond delay="4500"/>
                            </p:stCondLst>
                            <p:childTnLst>
                              <p:par>
                                <p:cTn id="12" presetID="6" presetClass="entr" presetSubtype="16" fill="hold" grpId="0" nodeType="afterEffect">
                                  <p:stCondLst>
                                    <p:cond delay="0"/>
                                  </p:stCondLst>
                                  <p:childTnLst>
                                    <p:set>
                                      <p:cBhvr>
                                        <p:cTn id="13" dur="1" fill="hold">
                                          <p:stCondLst>
                                            <p:cond delay="0"/>
                                          </p:stCondLst>
                                        </p:cTn>
                                        <p:tgtEl>
                                          <p:spTgt spid="6147">
                                            <p:txEl>
                                              <p:pRg st="0" end="0"/>
                                            </p:txEl>
                                          </p:spTgt>
                                        </p:tgtEl>
                                        <p:attrNameLst>
                                          <p:attrName>style.visibility</p:attrName>
                                        </p:attrNameLst>
                                      </p:cBhvr>
                                      <p:to>
                                        <p:strVal val="visible"/>
                                      </p:to>
                                    </p:set>
                                    <p:animEffect transition="in" filter="circle(in)">
                                      <p:cBhvr>
                                        <p:cTn id="14" dur="20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rtl="1" eaLnBrk="1" hangingPunct="1"/>
            <a:r>
              <a:rPr lang="fa-IR" sz="3200" b="1" dirty="0" smtClean="0">
                <a:latin typeface="Arial" pitchFamily="34" charset="0"/>
                <a:cs typeface="B Farnaz" pitchFamily="2" charset="-78"/>
              </a:rPr>
              <a:t>« </a:t>
            </a:r>
            <a:r>
              <a:rPr lang="fa-IR" sz="3200" b="1" dirty="0" smtClean="0">
                <a:latin typeface="Arial" pitchFamily="34" charset="0"/>
                <a:cs typeface="B Zar" panose="00000400000000000000" pitchFamily="2" charset="-78"/>
              </a:rPr>
              <a:t>پمپ های گریز از مرکز </a:t>
            </a:r>
            <a:r>
              <a:rPr lang="fa-IR" sz="3200" b="1" dirty="0" smtClean="0">
                <a:latin typeface="Arial" pitchFamily="34" charset="0"/>
                <a:cs typeface="B Farnaz" pitchFamily="2" charset="-78"/>
              </a:rPr>
              <a:t>(</a:t>
            </a:r>
            <a:r>
              <a:rPr lang="en-US" sz="3200" b="1" dirty="0" smtClean="0">
                <a:cs typeface="B Farnaz" pitchFamily="2" charset="-78"/>
              </a:rPr>
              <a:t>(Centrifugal Pumps</a:t>
            </a:r>
            <a:r>
              <a:rPr lang="fa-IR" sz="3200" b="1" dirty="0" smtClean="0">
                <a:cs typeface="B Farnaz" pitchFamily="2" charset="-78"/>
              </a:rPr>
              <a:t> »</a:t>
            </a:r>
            <a:endParaRPr lang="en-US" sz="3200" b="1" dirty="0" smtClean="0">
              <a:cs typeface="B Farnaz" pitchFamily="2" charset="-78"/>
            </a:endParaRPr>
          </a:p>
        </p:txBody>
      </p:sp>
      <p:sp>
        <p:nvSpPr>
          <p:cNvPr id="7171" name="Rectangle 3"/>
          <p:cNvSpPr>
            <a:spLocks noGrp="1" noChangeArrowheads="1"/>
          </p:cNvSpPr>
          <p:nvPr>
            <p:ph idx="1"/>
          </p:nvPr>
        </p:nvSpPr>
        <p:spPr>
          <a:xfrm>
            <a:off x="395288" y="1371600"/>
            <a:ext cx="8382000" cy="3352800"/>
          </a:xfrm>
        </p:spPr>
        <p:txBody>
          <a:bodyPr/>
          <a:lstStyle/>
          <a:p>
            <a:pPr algn="r" rtl="1" eaLnBrk="1" hangingPunct="1"/>
            <a:r>
              <a:rPr lang="fa-IR" sz="2600" b="0" dirty="0" smtClean="0">
                <a:cs typeface="B Zar" panose="00000400000000000000" pitchFamily="2" charset="-78"/>
              </a:rPr>
              <a:t>    متداول ترین نوع پمپ ها در صنعت نوع گریز از مرکز است زیرا:</a:t>
            </a:r>
          </a:p>
          <a:p>
            <a:pPr algn="r" rtl="1" eaLnBrk="1" hangingPunct="1"/>
            <a:r>
              <a:rPr lang="fa-IR" sz="2600" b="0" dirty="0" smtClean="0">
                <a:cs typeface="B Zar" panose="00000400000000000000" pitchFamily="2" charset="-78"/>
              </a:rPr>
              <a:t>    پمپ های گریز از مرکز در بین انواع پمپ ها به علت شکل ساده ساختمانی، نسبت پایین حجم به توان مصرفی و تنوع فراوان موارد مصرف در مقایسه با سایر پمپ ها از اهمیت بیشتری برخوردار می باشند:</a:t>
            </a:r>
            <a:endParaRPr lang="en-US" sz="2600" b="0" dirty="0" smtClean="0">
              <a:cs typeface="B Zar" panose="00000400000000000000"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7170"/>
                                        </p:tgtEl>
                                        <p:attrNameLst>
                                          <p:attrName>style.visibility</p:attrName>
                                        </p:attrNameLst>
                                      </p:cBhvr>
                                      <p:to>
                                        <p:strVal val="visible"/>
                                      </p:to>
                                    </p:set>
                                    <p:anim by="(-#ppt_w*2)" calcmode="lin" valueType="num">
                                      <p:cBhvr rctx="PPT">
                                        <p:cTn id="7" dur="500" autoRev="1" fill="hold">
                                          <p:stCondLst>
                                            <p:cond delay="0"/>
                                          </p:stCondLst>
                                        </p:cTn>
                                        <p:tgtEl>
                                          <p:spTgt spid="7170"/>
                                        </p:tgtEl>
                                        <p:attrNameLst>
                                          <p:attrName>ppt_w</p:attrName>
                                        </p:attrNameLst>
                                      </p:cBhvr>
                                    </p:anim>
                                    <p:anim by="(#ppt_w*0.50)" calcmode="lin" valueType="num">
                                      <p:cBhvr>
                                        <p:cTn id="8" dur="500" decel="50000" autoRev="1" fill="hold">
                                          <p:stCondLst>
                                            <p:cond delay="0"/>
                                          </p:stCondLst>
                                        </p:cTn>
                                        <p:tgtEl>
                                          <p:spTgt spid="7170"/>
                                        </p:tgtEl>
                                        <p:attrNameLst>
                                          <p:attrName>ppt_x</p:attrName>
                                        </p:attrNameLst>
                                      </p:cBhvr>
                                    </p:anim>
                                    <p:anim from="(-#ppt_h/2)" to="(#ppt_y)" calcmode="lin" valueType="num">
                                      <p:cBhvr>
                                        <p:cTn id="9" dur="1000" fill="hold">
                                          <p:stCondLst>
                                            <p:cond delay="0"/>
                                          </p:stCondLst>
                                        </p:cTn>
                                        <p:tgtEl>
                                          <p:spTgt spid="7170"/>
                                        </p:tgtEl>
                                        <p:attrNameLst>
                                          <p:attrName>ppt_y</p:attrName>
                                        </p:attrNameLst>
                                      </p:cBhvr>
                                    </p:anim>
                                    <p:animRot by="21600000">
                                      <p:cBhvr>
                                        <p:cTn id="10" dur="1000" fill="hold">
                                          <p:stCondLst>
                                            <p:cond delay="0"/>
                                          </p:stCondLst>
                                        </p:cTn>
                                        <p:tgtEl>
                                          <p:spTgt spid="7170"/>
                                        </p:tgtEl>
                                        <p:attrNameLst>
                                          <p:attrName>r</p:attrName>
                                        </p:attrNameLst>
                                      </p:cBhvr>
                                    </p:animRot>
                                  </p:childTnLst>
                                </p:cTn>
                              </p:par>
                            </p:childTnLst>
                          </p:cTn>
                        </p:par>
                        <p:par>
                          <p:cTn id="11" fill="hold" nodeType="afterGroup">
                            <p:stCondLst>
                              <p:cond delay="4500"/>
                            </p:stCondLst>
                            <p:childTnLst>
                              <p:par>
                                <p:cTn id="12" presetID="6" presetClass="entr" presetSubtype="16" fill="hold" grpId="0" nodeType="afterEffect">
                                  <p:stCondLst>
                                    <p:cond delay="0"/>
                                  </p:stCondLst>
                                  <p:childTnLst>
                                    <p:set>
                                      <p:cBhvr>
                                        <p:cTn id="13" dur="1" fill="hold">
                                          <p:stCondLst>
                                            <p:cond delay="0"/>
                                          </p:stCondLst>
                                        </p:cTn>
                                        <p:tgtEl>
                                          <p:spTgt spid="7171">
                                            <p:txEl>
                                              <p:pRg st="0" end="0"/>
                                            </p:txEl>
                                          </p:spTgt>
                                        </p:tgtEl>
                                        <p:attrNameLst>
                                          <p:attrName>style.visibility</p:attrName>
                                        </p:attrNameLst>
                                      </p:cBhvr>
                                      <p:to>
                                        <p:strVal val="visible"/>
                                      </p:to>
                                    </p:set>
                                    <p:animEffect transition="in" filter="circle(in)">
                                      <p:cBhvr>
                                        <p:cTn id="14" dur="2000"/>
                                        <p:tgtEl>
                                          <p:spTgt spid="7171">
                                            <p:txEl>
                                              <p:pRg st="0" end="0"/>
                                            </p:txEl>
                                          </p:spTgt>
                                        </p:tgtEl>
                                      </p:cBhvr>
                                    </p:animEffect>
                                  </p:childTnLst>
                                </p:cTn>
                              </p:par>
                            </p:childTnLst>
                          </p:cTn>
                        </p:par>
                        <p:par>
                          <p:cTn id="15" fill="hold" nodeType="afterGroup">
                            <p:stCondLst>
                              <p:cond delay="6500"/>
                            </p:stCondLst>
                            <p:childTnLst>
                              <p:par>
                                <p:cTn id="16" presetID="6" presetClass="entr" presetSubtype="16" fill="hold" grpId="0" nodeType="afterEffect">
                                  <p:stCondLst>
                                    <p:cond delay="0"/>
                                  </p:stCondLst>
                                  <p:childTnLst>
                                    <p:set>
                                      <p:cBhvr>
                                        <p:cTn id="17" dur="1" fill="hold">
                                          <p:stCondLst>
                                            <p:cond delay="0"/>
                                          </p:stCondLst>
                                        </p:cTn>
                                        <p:tgtEl>
                                          <p:spTgt spid="7171">
                                            <p:txEl>
                                              <p:pRg st="1" end="1"/>
                                            </p:txEl>
                                          </p:spTgt>
                                        </p:tgtEl>
                                        <p:attrNameLst>
                                          <p:attrName>style.visibility</p:attrName>
                                        </p:attrNameLst>
                                      </p:cBhvr>
                                      <p:to>
                                        <p:strVal val="visible"/>
                                      </p:to>
                                    </p:set>
                                    <p:animEffect transition="in" filter="circle(in)">
                                      <p:cBhvr>
                                        <p:cTn id="18" dur="2000"/>
                                        <p:tgtEl>
                                          <p:spTgt spid="7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rtl="1" eaLnBrk="1" hangingPunct="1"/>
            <a:r>
              <a:rPr lang="fa-IR" sz="3200" b="1" dirty="0" smtClean="0">
                <a:cs typeface="B Zar" panose="00000400000000000000" pitchFamily="2" charset="-78"/>
              </a:rPr>
              <a:t>هر پمپ گریز از مرکز دارای بخش های زیر می باشند:</a:t>
            </a:r>
            <a:endParaRPr lang="en-US" sz="3200" b="1" dirty="0" smtClean="0">
              <a:cs typeface="B Zar" panose="00000400000000000000" pitchFamily="2" charset="-78"/>
            </a:endParaRPr>
          </a:p>
        </p:txBody>
      </p:sp>
      <p:sp>
        <p:nvSpPr>
          <p:cNvPr id="8195" name="Rectangle 3"/>
          <p:cNvSpPr>
            <a:spLocks noGrp="1" noChangeArrowheads="1"/>
          </p:cNvSpPr>
          <p:nvPr>
            <p:ph idx="1"/>
          </p:nvPr>
        </p:nvSpPr>
        <p:spPr>
          <a:xfrm>
            <a:off x="395288" y="1341438"/>
            <a:ext cx="8382000" cy="3454400"/>
          </a:xfrm>
        </p:spPr>
        <p:txBody>
          <a:bodyPr/>
          <a:lstStyle/>
          <a:p>
            <a:pPr algn="r" rtl="1" eaLnBrk="1" hangingPunct="1"/>
            <a:r>
              <a:rPr lang="fa-IR" sz="2600" b="0" dirty="0" smtClean="0">
                <a:cs typeface="B Zar" panose="00000400000000000000" pitchFamily="2" charset="-78"/>
              </a:rPr>
              <a:t>1) لوله ورودی یا قسمت مکش (</a:t>
            </a:r>
            <a:r>
              <a:rPr lang="en-US" sz="2600" b="0" dirty="0" smtClean="0">
                <a:cs typeface="B Zar" panose="00000400000000000000" pitchFamily="2" charset="-78"/>
              </a:rPr>
              <a:t>(Suction</a:t>
            </a:r>
            <a:endParaRPr lang="fa-IR" sz="2600" b="0" dirty="0" smtClean="0">
              <a:cs typeface="B Zar" panose="00000400000000000000" pitchFamily="2" charset="-78"/>
            </a:endParaRPr>
          </a:p>
          <a:p>
            <a:pPr algn="r" rtl="1" eaLnBrk="1" hangingPunct="1"/>
            <a:r>
              <a:rPr lang="fa-IR" sz="2600" b="0" dirty="0" smtClean="0">
                <a:cs typeface="B Zar" panose="00000400000000000000" pitchFamily="2" charset="-78"/>
              </a:rPr>
              <a:t>2) لوله خروجی یا قسمت رانش (</a:t>
            </a:r>
            <a:r>
              <a:rPr lang="en-US" sz="2600" b="0" dirty="0" smtClean="0">
                <a:cs typeface="B Zar" panose="00000400000000000000" pitchFamily="2" charset="-78"/>
              </a:rPr>
              <a:t>(Discharge</a:t>
            </a:r>
            <a:endParaRPr lang="fa-IR" sz="2600" b="0" dirty="0" smtClean="0">
              <a:cs typeface="B Zar" panose="00000400000000000000" pitchFamily="2" charset="-78"/>
            </a:endParaRPr>
          </a:p>
          <a:p>
            <a:pPr algn="r" rtl="1" eaLnBrk="1" hangingPunct="1"/>
            <a:r>
              <a:rPr lang="fa-IR" sz="2600" b="0" dirty="0" smtClean="0">
                <a:cs typeface="B Zar" panose="00000400000000000000" pitchFamily="2" charset="-78"/>
              </a:rPr>
              <a:t>3) پوسته لوله (</a:t>
            </a:r>
            <a:r>
              <a:rPr lang="en-US" sz="2600" b="0" dirty="0" smtClean="0">
                <a:cs typeface="B Zar" panose="00000400000000000000" pitchFamily="2" charset="-78"/>
              </a:rPr>
              <a:t>(Shell</a:t>
            </a:r>
            <a:endParaRPr lang="fa-IR" sz="2600" b="0" dirty="0" smtClean="0">
              <a:cs typeface="B Zar" panose="00000400000000000000" pitchFamily="2" charset="-78"/>
            </a:endParaRPr>
          </a:p>
          <a:p>
            <a:pPr algn="r" rtl="1" eaLnBrk="1" hangingPunct="1"/>
            <a:r>
              <a:rPr lang="fa-IR" sz="2600" b="0" dirty="0" smtClean="0">
                <a:cs typeface="B Zar" panose="00000400000000000000" pitchFamily="2" charset="-78"/>
              </a:rPr>
              <a:t>4) چرخ یا پروانه پمپ (</a:t>
            </a:r>
            <a:r>
              <a:rPr lang="en-US" sz="2600" b="0" dirty="0" smtClean="0">
                <a:cs typeface="B Zar" panose="00000400000000000000" pitchFamily="2" charset="-78"/>
              </a:rPr>
              <a:t>(Impeller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8194"/>
                                        </p:tgtEl>
                                        <p:attrNameLst>
                                          <p:attrName>style.visibility</p:attrName>
                                        </p:attrNameLst>
                                      </p:cBhvr>
                                      <p:to>
                                        <p:strVal val="visible"/>
                                      </p:to>
                                    </p:set>
                                    <p:anim by="(-#ppt_w*2)" calcmode="lin" valueType="num">
                                      <p:cBhvr rctx="PPT">
                                        <p:cTn id="7" dur="500" autoRev="1" fill="hold">
                                          <p:stCondLst>
                                            <p:cond delay="0"/>
                                          </p:stCondLst>
                                        </p:cTn>
                                        <p:tgtEl>
                                          <p:spTgt spid="8194"/>
                                        </p:tgtEl>
                                        <p:attrNameLst>
                                          <p:attrName>ppt_w</p:attrName>
                                        </p:attrNameLst>
                                      </p:cBhvr>
                                    </p:anim>
                                    <p:anim by="(#ppt_w*0.50)" calcmode="lin" valueType="num">
                                      <p:cBhvr>
                                        <p:cTn id="8" dur="500" decel="50000" autoRev="1" fill="hold">
                                          <p:stCondLst>
                                            <p:cond delay="0"/>
                                          </p:stCondLst>
                                        </p:cTn>
                                        <p:tgtEl>
                                          <p:spTgt spid="8194"/>
                                        </p:tgtEl>
                                        <p:attrNameLst>
                                          <p:attrName>ppt_x</p:attrName>
                                        </p:attrNameLst>
                                      </p:cBhvr>
                                    </p:anim>
                                    <p:anim from="(-#ppt_h/2)" to="(#ppt_y)" calcmode="lin" valueType="num">
                                      <p:cBhvr>
                                        <p:cTn id="9" dur="1000" fill="hold">
                                          <p:stCondLst>
                                            <p:cond delay="0"/>
                                          </p:stCondLst>
                                        </p:cTn>
                                        <p:tgtEl>
                                          <p:spTgt spid="8194"/>
                                        </p:tgtEl>
                                        <p:attrNameLst>
                                          <p:attrName>ppt_y</p:attrName>
                                        </p:attrNameLst>
                                      </p:cBhvr>
                                    </p:anim>
                                    <p:animRot by="21600000">
                                      <p:cBhvr>
                                        <p:cTn id="10" dur="1000" fill="hold">
                                          <p:stCondLst>
                                            <p:cond delay="0"/>
                                          </p:stCondLst>
                                        </p:cTn>
                                        <p:tgtEl>
                                          <p:spTgt spid="8194"/>
                                        </p:tgtEl>
                                        <p:attrNameLst>
                                          <p:attrName>r</p:attrName>
                                        </p:attrNameLst>
                                      </p:cBhvr>
                                    </p:animRot>
                                  </p:childTnLst>
                                </p:cTn>
                              </p:par>
                            </p:childTnLst>
                          </p:cTn>
                        </p:par>
                        <p:par>
                          <p:cTn id="11" fill="hold" nodeType="afterGroup">
                            <p:stCondLst>
                              <p:cond delay="4600"/>
                            </p:stCondLst>
                            <p:childTnLst>
                              <p:par>
                                <p:cTn id="12" presetID="9" presetClass="entr" presetSubtype="0" fill="hold" grpId="0" nodeType="afterEffect">
                                  <p:stCondLst>
                                    <p:cond delay="0"/>
                                  </p:stCondLst>
                                  <p:childTnLst>
                                    <p:set>
                                      <p:cBhvr>
                                        <p:cTn id="13" dur="1" fill="hold">
                                          <p:stCondLst>
                                            <p:cond delay="0"/>
                                          </p:stCondLst>
                                        </p:cTn>
                                        <p:tgtEl>
                                          <p:spTgt spid="8195">
                                            <p:txEl>
                                              <p:pRg st="0" end="0"/>
                                            </p:txEl>
                                          </p:spTgt>
                                        </p:tgtEl>
                                        <p:attrNameLst>
                                          <p:attrName>style.visibility</p:attrName>
                                        </p:attrNameLst>
                                      </p:cBhvr>
                                      <p:to>
                                        <p:strVal val="visible"/>
                                      </p:to>
                                    </p:set>
                                    <p:animEffect transition="in" filter="dissolve">
                                      <p:cBhvr>
                                        <p:cTn id="14" dur="1000"/>
                                        <p:tgtEl>
                                          <p:spTgt spid="8195">
                                            <p:txEl>
                                              <p:pRg st="0" end="0"/>
                                            </p:txEl>
                                          </p:spTgt>
                                        </p:tgtEl>
                                      </p:cBhvr>
                                    </p:animEffect>
                                  </p:childTnLst>
                                </p:cTn>
                              </p:par>
                            </p:childTnLst>
                          </p:cTn>
                        </p:par>
                        <p:par>
                          <p:cTn id="15" fill="hold" nodeType="afterGroup">
                            <p:stCondLst>
                              <p:cond delay="5600"/>
                            </p:stCondLst>
                            <p:childTnLst>
                              <p:par>
                                <p:cTn id="16" presetID="9" presetClass="entr" presetSubtype="0" fill="hold" grpId="0" nodeType="afterEffect">
                                  <p:stCondLst>
                                    <p:cond delay="0"/>
                                  </p:stCondLst>
                                  <p:childTnLst>
                                    <p:set>
                                      <p:cBhvr>
                                        <p:cTn id="17" dur="1" fill="hold">
                                          <p:stCondLst>
                                            <p:cond delay="0"/>
                                          </p:stCondLst>
                                        </p:cTn>
                                        <p:tgtEl>
                                          <p:spTgt spid="8195">
                                            <p:txEl>
                                              <p:pRg st="1" end="1"/>
                                            </p:txEl>
                                          </p:spTgt>
                                        </p:tgtEl>
                                        <p:attrNameLst>
                                          <p:attrName>style.visibility</p:attrName>
                                        </p:attrNameLst>
                                      </p:cBhvr>
                                      <p:to>
                                        <p:strVal val="visible"/>
                                      </p:to>
                                    </p:set>
                                    <p:animEffect transition="in" filter="dissolve">
                                      <p:cBhvr>
                                        <p:cTn id="18" dur="1000"/>
                                        <p:tgtEl>
                                          <p:spTgt spid="8195">
                                            <p:txEl>
                                              <p:pRg st="1" end="1"/>
                                            </p:txEl>
                                          </p:spTgt>
                                        </p:tgtEl>
                                      </p:cBhvr>
                                    </p:animEffect>
                                  </p:childTnLst>
                                </p:cTn>
                              </p:par>
                            </p:childTnLst>
                          </p:cTn>
                        </p:par>
                        <p:par>
                          <p:cTn id="19" fill="hold" nodeType="afterGroup">
                            <p:stCondLst>
                              <p:cond delay="6600"/>
                            </p:stCondLst>
                            <p:childTnLst>
                              <p:par>
                                <p:cTn id="20" presetID="9" presetClass="entr" presetSubtype="0" fill="hold" grpId="0" nodeType="afterEffect">
                                  <p:stCondLst>
                                    <p:cond delay="0"/>
                                  </p:stCondLst>
                                  <p:childTnLst>
                                    <p:set>
                                      <p:cBhvr>
                                        <p:cTn id="21" dur="1" fill="hold">
                                          <p:stCondLst>
                                            <p:cond delay="0"/>
                                          </p:stCondLst>
                                        </p:cTn>
                                        <p:tgtEl>
                                          <p:spTgt spid="8195">
                                            <p:txEl>
                                              <p:pRg st="2" end="2"/>
                                            </p:txEl>
                                          </p:spTgt>
                                        </p:tgtEl>
                                        <p:attrNameLst>
                                          <p:attrName>style.visibility</p:attrName>
                                        </p:attrNameLst>
                                      </p:cBhvr>
                                      <p:to>
                                        <p:strVal val="visible"/>
                                      </p:to>
                                    </p:set>
                                    <p:animEffect transition="in" filter="dissolve">
                                      <p:cBhvr>
                                        <p:cTn id="22" dur="1000"/>
                                        <p:tgtEl>
                                          <p:spTgt spid="8195">
                                            <p:txEl>
                                              <p:pRg st="2" end="2"/>
                                            </p:txEl>
                                          </p:spTgt>
                                        </p:tgtEl>
                                      </p:cBhvr>
                                    </p:animEffect>
                                  </p:childTnLst>
                                </p:cTn>
                              </p:par>
                            </p:childTnLst>
                          </p:cTn>
                        </p:par>
                        <p:par>
                          <p:cTn id="23" fill="hold" nodeType="afterGroup">
                            <p:stCondLst>
                              <p:cond delay="7600"/>
                            </p:stCondLst>
                            <p:childTnLst>
                              <p:par>
                                <p:cTn id="24" presetID="9" presetClass="entr" presetSubtype="0" fill="hold" grpId="0" nodeType="afterEffect">
                                  <p:stCondLst>
                                    <p:cond delay="0"/>
                                  </p:stCondLst>
                                  <p:childTnLst>
                                    <p:set>
                                      <p:cBhvr>
                                        <p:cTn id="25" dur="1" fill="hold">
                                          <p:stCondLst>
                                            <p:cond delay="0"/>
                                          </p:stCondLst>
                                        </p:cTn>
                                        <p:tgtEl>
                                          <p:spTgt spid="8195">
                                            <p:txEl>
                                              <p:pRg st="3" end="3"/>
                                            </p:txEl>
                                          </p:spTgt>
                                        </p:tgtEl>
                                        <p:attrNameLst>
                                          <p:attrName>style.visibility</p:attrName>
                                        </p:attrNameLst>
                                      </p:cBhvr>
                                      <p:to>
                                        <p:strVal val="visible"/>
                                      </p:to>
                                    </p:set>
                                    <p:animEffect transition="in" filter="dissolve">
                                      <p:cBhvr>
                                        <p:cTn id="26" dur="10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rtl="1" eaLnBrk="1" hangingPunct="1"/>
            <a:r>
              <a:rPr lang="fa-IR" sz="3200" b="1" dirty="0" smtClean="0">
                <a:latin typeface="Arial" pitchFamily="34" charset="0"/>
                <a:cs typeface="B Zar" panose="00000400000000000000" pitchFamily="2" charset="-78"/>
              </a:rPr>
              <a:t>« تقسیم بندی پمپ های گریز از مرکز »</a:t>
            </a:r>
            <a:endParaRPr lang="en-US" sz="3200" b="1" dirty="0" smtClean="0">
              <a:cs typeface="B Zar" panose="00000400000000000000" pitchFamily="2" charset="-78"/>
            </a:endParaRPr>
          </a:p>
        </p:txBody>
      </p:sp>
      <p:sp>
        <p:nvSpPr>
          <p:cNvPr id="9219" name="Rectangle 3"/>
          <p:cNvSpPr>
            <a:spLocks noGrp="1" noChangeArrowheads="1"/>
          </p:cNvSpPr>
          <p:nvPr>
            <p:ph idx="1"/>
          </p:nvPr>
        </p:nvSpPr>
        <p:spPr>
          <a:xfrm>
            <a:off x="395288" y="1268413"/>
            <a:ext cx="8382000" cy="4030662"/>
          </a:xfrm>
        </p:spPr>
        <p:txBody>
          <a:bodyPr>
            <a:normAutofit/>
          </a:bodyPr>
          <a:lstStyle/>
          <a:p>
            <a:pPr algn="r" rtl="1" eaLnBrk="1" hangingPunct="1"/>
            <a:r>
              <a:rPr lang="fa-IR" sz="2800" b="0" dirty="0" smtClean="0">
                <a:cs typeface="B Zar" panose="00000400000000000000" pitchFamily="2" charset="-78"/>
              </a:rPr>
              <a:t>     متداول ترین روش تقسیم بندی از دیدگاه طراحی و عملی، تقسیم بندی براساس مسیر حرکت سیال در پروانه است. از این نظر پمپ های گریز از مرکز به سه دسته اصلی تقسیم می شوند:</a:t>
            </a:r>
          </a:p>
          <a:p>
            <a:pPr algn="r" rtl="1" eaLnBrk="1" hangingPunct="1"/>
            <a:endParaRPr lang="fa-IR" sz="2800" b="0" dirty="0" smtClean="0">
              <a:cs typeface="B Zar" panose="00000400000000000000" pitchFamily="2" charset="-78"/>
            </a:endParaRPr>
          </a:p>
          <a:p>
            <a:pPr algn="r" rtl="1" eaLnBrk="1" hangingPunct="1"/>
            <a:r>
              <a:rPr lang="fa-IR" sz="2800" b="0" dirty="0" smtClean="0">
                <a:cs typeface="B Zar" panose="00000400000000000000" pitchFamily="2" charset="-78"/>
              </a:rPr>
              <a:t>1) پمپ های گریز از مرکز با جریان شعاعی (</a:t>
            </a:r>
            <a:r>
              <a:rPr lang="en-US" sz="2800" b="0" dirty="0" smtClean="0">
                <a:cs typeface="B Zar" panose="00000400000000000000" pitchFamily="2" charset="-78"/>
              </a:rPr>
              <a:t>(Radial Flow</a:t>
            </a:r>
            <a:endParaRPr lang="fa-IR" sz="2800" b="0" dirty="0" smtClean="0">
              <a:cs typeface="B Zar" panose="00000400000000000000" pitchFamily="2" charset="-78"/>
            </a:endParaRPr>
          </a:p>
          <a:p>
            <a:pPr algn="r" rtl="1" eaLnBrk="1" hangingPunct="1"/>
            <a:r>
              <a:rPr lang="fa-IR" sz="2800" b="0" dirty="0" smtClean="0">
                <a:cs typeface="B Zar" panose="00000400000000000000" pitchFamily="2" charset="-78"/>
              </a:rPr>
              <a:t>2) پمپ های گریز از مرکز با جریان محوری (</a:t>
            </a:r>
            <a:r>
              <a:rPr lang="en-US" sz="2800" b="0" dirty="0" smtClean="0">
                <a:cs typeface="B Zar" panose="00000400000000000000" pitchFamily="2" charset="-78"/>
              </a:rPr>
              <a:t>(Axial Flow</a:t>
            </a:r>
            <a:endParaRPr lang="fa-IR" sz="2800" b="0" dirty="0" smtClean="0">
              <a:cs typeface="B Zar" panose="00000400000000000000" pitchFamily="2" charset="-78"/>
            </a:endParaRPr>
          </a:p>
          <a:p>
            <a:pPr algn="r" rtl="1" eaLnBrk="1" hangingPunct="1"/>
            <a:r>
              <a:rPr lang="fa-IR" sz="2800" b="0" dirty="0" smtClean="0">
                <a:cs typeface="B Zar" panose="00000400000000000000" pitchFamily="2" charset="-78"/>
              </a:rPr>
              <a:t>3) پمپ های گریز از مرکز با جریان مختلط (</a:t>
            </a:r>
            <a:r>
              <a:rPr lang="en-US" sz="2800" b="0" dirty="0" smtClean="0">
                <a:cs typeface="B Zar" panose="00000400000000000000" pitchFamily="2" charset="-78"/>
              </a:rPr>
              <a:t>(Mixed Flow</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9218"/>
                                        </p:tgtEl>
                                        <p:attrNameLst>
                                          <p:attrName>style.visibility</p:attrName>
                                        </p:attrNameLst>
                                      </p:cBhvr>
                                      <p:to>
                                        <p:strVal val="visible"/>
                                      </p:to>
                                    </p:set>
                                    <p:anim by="(-#ppt_w*2)" calcmode="lin" valueType="num">
                                      <p:cBhvr rctx="PPT">
                                        <p:cTn id="7" dur="500" autoRev="1" fill="hold">
                                          <p:stCondLst>
                                            <p:cond delay="0"/>
                                          </p:stCondLst>
                                        </p:cTn>
                                        <p:tgtEl>
                                          <p:spTgt spid="9218"/>
                                        </p:tgtEl>
                                        <p:attrNameLst>
                                          <p:attrName>ppt_w</p:attrName>
                                        </p:attrNameLst>
                                      </p:cBhvr>
                                    </p:anim>
                                    <p:anim by="(#ppt_w*0.50)" calcmode="lin" valueType="num">
                                      <p:cBhvr>
                                        <p:cTn id="8" dur="500" decel="50000" autoRev="1" fill="hold">
                                          <p:stCondLst>
                                            <p:cond delay="0"/>
                                          </p:stCondLst>
                                        </p:cTn>
                                        <p:tgtEl>
                                          <p:spTgt spid="9218"/>
                                        </p:tgtEl>
                                        <p:attrNameLst>
                                          <p:attrName>ppt_x</p:attrName>
                                        </p:attrNameLst>
                                      </p:cBhvr>
                                    </p:anim>
                                    <p:anim from="(-#ppt_h/2)" to="(#ppt_y)" calcmode="lin" valueType="num">
                                      <p:cBhvr>
                                        <p:cTn id="9" dur="1000" fill="hold">
                                          <p:stCondLst>
                                            <p:cond delay="0"/>
                                          </p:stCondLst>
                                        </p:cTn>
                                        <p:tgtEl>
                                          <p:spTgt spid="9218"/>
                                        </p:tgtEl>
                                        <p:attrNameLst>
                                          <p:attrName>ppt_y</p:attrName>
                                        </p:attrNameLst>
                                      </p:cBhvr>
                                    </p:anim>
                                    <p:animRot by="21600000">
                                      <p:cBhvr>
                                        <p:cTn id="10" dur="1000" fill="hold">
                                          <p:stCondLst>
                                            <p:cond delay="0"/>
                                          </p:stCondLst>
                                        </p:cTn>
                                        <p:tgtEl>
                                          <p:spTgt spid="9218"/>
                                        </p:tgtEl>
                                        <p:attrNameLst>
                                          <p:attrName>r</p:attrName>
                                        </p:attrNameLst>
                                      </p:cBhvr>
                                    </p:animRot>
                                  </p:childTnLst>
                                </p:cTn>
                              </p:par>
                            </p:childTnLst>
                          </p:cTn>
                        </p:par>
                        <p:par>
                          <p:cTn id="11" fill="hold" nodeType="afterGroup">
                            <p:stCondLst>
                              <p:cond delay="3600"/>
                            </p:stCondLst>
                            <p:childTnLst>
                              <p:par>
                                <p:cTn id="12" presetID="6" presetClass="entr" presetSubtype="16" fill="hold" nodeType="afterEffect">
                                  <p:stCondLst>
                                    <p:cond delay="0"/>
                                  </p:stCondLst>
                                  <p:childTnLst>
                                    <p:set>
                                      <p:cBhvr>
                                        <p:cTn id="13" dur="1" fill="hold">
                                          <p:stCondLst>
                                            <p:cond delay="0"/>
                                          </p:stCondLst>
                                        </p:cTn>
                                        <p:tgtEl>
                                          <p:spTgt spid="9219">
                                            <p:txEl>
                                              <p:pRg st="0" end="0"/>
                                            </p:txEl>
                                          </p:spTgt>
                                        </p:tgtEl>
                                        <p:attrNameLst>
                                          <p:attrName>style.visibility</p:attrName>
                                        </p:attrNameLst>
                                      </p:cBhvr>
                                      <p:to>
                                        <p:strVal val="visible"/>
                                      </p:to>
                                    </p:set>
                                    <p:animEffect transition="in" filter="circle(in)">
                                      <p:cBhvr>
                                        <p:cTn id="14" dur="2000"/>
                                        <p:tgtEl>
                                          <p:spTgt spid="9219">
                                            <p:txEl>
                                              <p:pRg st="0" end="0"/>
                                            </p:txEl>
                                          </p:spTgt>
                                        </p:tgtEl>
                                      </p:cBhvr>
                                    </p:animEffect>
                                  </p:childTnLst>
                                </p:cTn>
                              </p:par>
                            </p:childTnLst>
                          </p:cTn>
                        </p:par>
                        <p:par>
                          <p:cTn id="15" fill="hold" nodeType="afterGroup">
                            <p:stCondLst>
                              <p:cond delay="5600"/>
                            </p:stCondLst>
                            <p:childTnLst>
                              <p:par>
                                <p:cTn id="16" presetID="9" presetClass="entr" presetSubtype="0" fill="hold" nodeType="afterEffect">
                                  <p:stCondLst>
                                    <p:cond delay="0"/>
                                  </p:stCondLst>
                                  <p:childTnLst>
                                    <p:set>
                                      <p:cBhvr>
                                        <p:cTn id="17" dur="1" fill="hold">
                                          <p:stCondLst>
                                            <p:cond delay="0"/>
                                          </p:stCondLst>
                                        </p:cTn>
                                        <p:tgtEl>
                                          <p:spTgt spid="9219">
                                            <p:txEl>
                                              <p:pRg st="2" end="2"/>
                                            </p:txEl>
                                          </p:spTgt>
                                        </p:tgtEl>
                                        <p:attrNameLst>
                                          <p:attrName>style.visibility</p:attrName>
                                        </p:attrNameLst>
                                      </p:cBhvr>
                                      <p:to>
                                        <p:strVal val="visible"/>
                                      </p:to>
                                    </p:set>
                                    <p:animEffect transition="in" filter="dissolve">
                                      <p:cBhvr>
                                        <p:cTn id="18" dur="1000"/>
                                        <p:tgtEl>
                                          <p:spTgt spid="9219">
                                            <p:txEl>
                                              <p:pRg st="2" end="2"/>
                                            </p:txEl>
                                          </p:spTgt>
                                        </p:tgtEl>
                                      </p:cBhvr>
                                    </p:animEffect>
                                  </p:childTnLst>
                                </p:cTn>
                              </p:par>
                            </p:childTnLst>
                          </p:cTn>
                        </p:par>
                        <p:par>
                          <p:cTn id="19" fill="hold" nodeType="afterGroup">
                            <p:stCondLst>
                              <p:cond delay="6600"/>
                            </p:stCondLst>
                            <p:childTnLst>
                              <p:par>
                                <p:cTn id="20" presetID="9" presetClass="entr" presetSubtype="0" fill="hold" nodeType="after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dissolve">
                                      <p:cBhvr>
                                        <p:cTn id="22" dur="1000"/>
                                        <p:tgtEl>
                                          <p:spTgt spid="9219">
                                            <p:txEl>
                                              <p:pRg st="3" end="3"/>
                                            </p:txEl>
                                          </p:spTgt>
                                        </p:tgtEl>
                                      </p:cBhvr>
                                    </p:animEffect>
                                  </p:childTnLst>
                                </p:cTn>
                              </p:par>
                            </p:childTnLst>
                          </p:cTn>
                        </p:par>
                        <p:par>
                          <p:cTn id="23" fill="hold" nodeType="afterGroup">
                            <p:stCondLst>
                              <p:cond delay="7600"/>
                            </p:stCondLst>
                            <p:childTnLst>
                              <p:par>
                                <p:cTn id="24" presetID="9" presetClass="entr" presetSubtype="0" fill="hold" nodeType="afterEffect">
                                  <p:stCondLst>
                                    <p:cond delay="0"/>
                                  </p:stCondLst>
                                  <p:childTnLst>
                                    <p:set>
                                      <p:cBhvr>
                                        <p:cTn id="25" dur="1" fill="hold">
                                          <p:stCondLst>
                                            <p:cond delay="0"/>
                                          </p:stCondLst>
                                        </p:cTn>
                                        <p:tgtEl>
                                          <p:spTgt spid="9219">
                                            <p:txEl>
                                              <p:pRg st="4" end="4"/>
                                            </p:txEl>
                                          </p:spTgt>
                                        </p:tgtEl>
                                        <p:attrNameLst>
                                          <p:attrName>style.visibility</p:attrName>
                                        </p:attrNameLst>
                                      </p:cBhvr>
                                      <p:to>
                                        <p:strVal val="visible"/>
                                      </p:to>
                                    </p:set>
                                    <p:animEffect transition="in" filter="dissolve">
                                      <p:cBhvr>
                                        <p:cTn id="26" dur="10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395288" y="1268413"/>
            <a:ext cx="8382000" cy="4175125"/>
          </a:xfrm>
        </p:spPr>
        <p:txBody>
          <a:bodyPr>
            <a:normAutofit/>
          </a:bodyPr>
          <a:lstStyle/>
          <a:p>
            <a:pPr algn="r" rtl="1" eaLnBrk="1" hangingPunct="1"/>
            <a:r>
              <a:rPr lang="fa-IR" sz="2800" b="0" dirty="0" smtClean="0">
                <a:cs typeface="B Zar" panose="00000400000000000000" pitchFamily="2" charset="-78"/>
              </a:rPr>
              <a:t>    در نوع اول، سیال موازی محور وارد پروانه پمپ و عمود بر آن از پروانه خارج می شود از این پمپ ها  برای ایجاد فشارهای بالا در دبی های کم استفاده می شود.</a:t>
            </a:r>
          </a:p>
          <a:p>
            <a:pPr algn="r" rtl="1" eaLnBrk="1" hangingPunct="1"/>
            <a:r>
              <a:rPr lang="fa-IR" sz="2800" b="0" dirty="0" smtClean="0">
                <a:cs typeface="B Zar" panose="00000400000000000000" pitchFamily="2" charset="-78"/>
              </a:rPr>
              <a:t>    در نوع دوم، سیال موازی با محور وارد پروانه شده و موازی با آن نیز خارج می شود. از این پمپ برای تولید دبی های زیاد و ارتفاع های کم (ارتفاعی که پمپ به سیال می دهد) استفاده می شود.</a:t>
            </a:r>
          </a:p>
          <a:p>
            <a:pPr algn="r" rtl="1" eaLnBrk="1" hangingPunct="1"/>
            <a:r>
              <a:rPr lang="fa-IR" sz="2800" b="0" dirty="0" smtClean="0">
                <a:cs typeface="B Zar" panose="00000400000000000000" pitchFamily="2" charset="-78"/>
              </a:rPr>
              <a:t>    در نوع سوم، سیال موازی محور وارد پروانه و به طور مایل نسبت به محور از پروانه خارج می شود از این پمپ ها برای فشار ها و دبی های  متوسط استفاده می شود.</a:t>
            </a:r>
            <a:endParaRPr lang="en-US" sz="2800" b="0" dirty="0" smtClean="0">
              <a:cs typeface="B Zar" panose="00000400000000000000"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circle(in)">
                                      <p:cBhvr>
                                        <p:cTn id="7" dur="2000"/>
                                        <p:tgtEl>
                                          <p:spTgt spid="10243">
                                            <p:txEl>
                                              <p:pRg st="0" end="0"/>
                                            </p:txEl>
                                          </p:spTgt>
                                        </p:tgtEl>
                                      </p:cBhvr>
                                    </p:animEffect>
                                  </p:childTnLst>
                                </p:cTn>
                              </p:par>
                            </p:childTnLst>
                          </p:cTn>
                        </p:par>
                        <p:par>
                          <p:cTn id="8" fill="hold" nodeType="afterGroup">
                            <p:stCondLst>
                              <p:cond delay="2000"/>
                            </p:stCondLst>
                            <p:childTnLst>
                              <p:par>
                                <p:cTn id="9" presetID="6" presetClass="entr" presetSubtype="16" fill="hold" nodeType="after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animEffect transition="in" filter="circle(in)">
                                      <p:cBhvr>
                                        <p:cTn id="11" dur="2000"/>
                                        <p:tgtEl>
                                          <p:spTgt spid="10243">
                                            <p:txEl>
                                              <p:pRg st="1" end="1"/>
                                            </p:txEl>
                                          </p:spTgt>
                                        </p:tgtEl>
                                      </p:cBhvr>
                                    </p:animEffect>
                                  </p:childTnLst>
                                </p:cTn>
                              </p:par>
                            </p:childTnLst>
                          </p:cTn>
                        </p:par>
                        <p:par>
                          <p:cTn id="12" fill="hold" nodeType="afterGroup">
                            <p:stCondLst>
                              <p:cond delay="4000"/>
                            </p:stCondLst>
                            <p:childTnLst>
                              <p:par>
                                <p:cTn id="13" presetID="6" presetClass="entr" presetSubtype="16" fill="hold" nodeType="after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animEffect transition="in" filter="circle(in)">
                                      <p:cBhvr>
                                        <p:cTn id="15" dur="20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rtl="1" eaLnBrk="1" hangingPunct="1"/>
            <a:r>
              <a:rPr lang="fa-IR" sz="3200" b="1" dirty="0" smtClean="0">
                <a:latin typeface="Arial" pitchFamily="34" charset="0"/>
                <a:cs typeface="B Farnaz" pitchFamily="2" charset="-78"/>
              </a:rPr>
              <a:t>«مشخصات اصلی پمپ های گریز از مرکز»</a:t>
            </a:r>
            <a:endParaRPr lang="en-US" sz="3200" b="1" dirty="0" smtClean="0">
              <a:cs typeface="B Farnaz" pitchFamily="2" charset="-78"/>
            </a:endParaRPr>
          </a:p>
        </p:txBody>
      </p:sp>
      <p:sp>
        <p:nvSpPr>
          <p:cNvPr id="11267" name="Rectangle 3"/>
          <p:cNvSpPr>
            <a:spLocks noGrp="1" noChangeArrowheads="1"/>
          </p:cNvSpPr>
          <p:nvPr>
            <p:ph idx="1"/>
          </p:nvPr>
        </p:nvSpPr>
        <p:spPr>
          <a:xfrm>
            <a:off x="395288" y="1268413"/>
            <a:ext cx="8382000" cy="3814762"/>
          </a:xfrm>
        </p:spPr>
        <p:txBody>
          <a:bodyPr>
            <a:normAutofit/>
          </a:bodyPr>
          <a:lstStyle/>
          <a:p>
            <a:pPr algn="r" rtl="1" eaLnBrk="1" hangingPunct="1"/>
            <a:r>
              <a:rPr lang="fa-IR" sz="2800" b="0" dirty="0" smtClean="0">
                <a:cs typeface="B Zar" panose="00000400000000000000" pitchFamily="2" charset="-78"/>
              </a:rPr>
              <a:t>- قیمت ارزان واحد پمپ نسبت به یک کیلووات قدرت مفید تولیدی.</a:t>
            </a:r>
          </a:p>
          <a:p>
            <a:pPr algn="r" rtl="1" eaLnBrk="1" hangingPunct="1"/>
            <a:r>
              <a:rPr lang="fa-IR" sz="2800" b="0" dirty="0" smtClean="0">
                <a:cs typeface="B Zar" panose="00000400000000000000" pitchFamily="2" charset="-78"/>
              </a:rPr>
              <a:t>- جریان سیال به طور دائم و یکنواخت می باشد. </a:t>
            </a:r>
          </a:p>
          <a:p>
            <a:pPr algn="r" rtl="1" eaLnBrk="1" hangingPunct="1"/>
            <a:r>
              <a:rPr lang="fa-IR" sz="2800" b="0" dirty="0" smtClean="0">
                <a:cs typeface="B Zar" panose="00000400000000000000" pitchFamily="2" charset="-78"/>
              </a:rPr>
              <a:t>- فضای کمتری را متناسب با قدرت تولیدی اشغال می کند.</a:t>
            </a:r>
          </a:p>
          <a:p>
            <a:pPr algn="r" rtl="1" eaLnBrk="1" hangingPunct="1"/>
            <a:r>
              <a:rPr lang="fa-IR" sz="2800" b="0" dirty="0" smtClean="0">
                <a:cs typeface="B Zar" panose="00000400000000000000" pitchFamily="2" charset="-78"/>
              </a:rPr>
              <a:t>- هزینه نگهداری نسبتا کمی دارد.</a:t>
            </a:r>
          </a:p>
          <a:p>
            <a:pPr algn="r" rtl="1" eaLnBrk="1" hangingPunct="1"/>
            <a:r>
              <a:rPr lang="fa-IR" sz="2800" b="0" dirty="0" smtClean="0">
                <a:cs typeface="B Zar" panose="00000400000000000000" pitchFamily="2" charset="-78"/>
              </a:rPr>
              <a:t>- راندمان بالایی در فرآیندها دارند.</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1266"/>
                                        </p:tgtEl>
                                        <p:attrNameLst>
                                          <p:attrName>style.visibility</p:attrName>
                                        </p:attrNameLst>
                                      </p:cBhvr>
                                      <p:to>
                                        <p:strVal val="visible"/>
                                      </p:to>
                                    </p:set>
                                    <p:anim by="(-#ppt_w*2)" calcmode="lin" valueType="num">
                                      <p:cBhvr rctx="PPT">
                                        <p:cTn id="7" dur="500" autoRev="1" fill="hold">
                                          <p:stCondLst>
                                            <p:cond delay="0"/>
                                          </p:stCondLst>
                                        </p:cTn>
                                        <p:tgtEl>
                                          <p:spTgt spid="11266"/>
                                        </p:tgtEl>
                                        <p:attrNameLst>
                                          <p:attrName>ppt_w</p:attrName>
                                        </p:attrNameLst>
                                      </p:cBhvr>
                                    </p:anim>
                                    <p:anim by="(#ppt_w*0.50)" calcmode="lin" valueType="num">
                                      <p:cBhvr>
                                        <p:cTn id="8" dur="500" decel="50000" autoRev="1" fill="hold">
                                          <p:stCondLst>
                                            <p:cond delay="0"/>
                                          </p:stCondLst>
                                        </p:cTn>
                                        <p:tgtEl>
                                          <p:spTgt spid="11266"/>
                                        </p:tgtEl>
                                        <p:attrNameLst>
                                          <p:attrName>ppt_x</p:attrName>
                                        </p:attrNameLst>
                                      </p:cBhvr>
                                    </p:anim>
                                    <p:anim from="(-#ppt_h/2)" to="(#ppt_y)" calcmode="lin" valueType="num">
                                      <p:cBhvr>
                                        <p:cTn id="9" dur="1000" fill="hold">
                                          <p:stCondLst>
                                            <p:cond delay="0"/>
                                          </p:stCondLst>
                                        </p:cTn>
                                        <p:tgtEl>
                                          <p:spTgt spid="11266"/>
                                        </p:tgtEl>
                                        <p:attrNameLst>
                                          <p:attrName>ppt_y</p:attrName>
                                        </p:attrNameLst>
                                      </p:cBhvr>
                                    </p:anim>
                                    <p:animRot by="21600000">
                                      <p:cBhvr>
                                        <p:cTn id="10" dur="1000" fill="hold">
                                          <p:stCondLst>
                                            <p:cond delay="0"/>
                                          </p:stCondLst>
                                        </p:cTn>
                                        <p:tgtEl>
                                          <p:spTgt spid="11266"/>
                                        </p:tgtEl>
                                        <p:attrNameLst>
                                          <p:attrName>r</p:attrName>
                                        </p:attrNameLst>
                                      </p:cBhvr>
                                    </p:animRot>
                                  </p:childTnLst>
                                </p:cTn>
                              </p:par>
                            </p:childTnLst>
                          </p:cTn>
                        </p:par>
                        <p:par>
                          <p:cTn id="11" fill="hold" nodeType="afterGroup">
                            <p:stCondLst>
                              <p:cond delay="3700"/>
                            </p:stCondLst>
                            <p:childTnLst>
                              <p:par>
                                <p:cTn id="12" presetID="9" presetClass="entr" presetSubtype="0" fill="hold" grpId="0" nodeType="afterEffect">
                                  <p:stCondLst>
                                    <p:cond delay="0"/>
                                  </p:stCondLst>
                                  <p:childTnLst>
                                    <p:set>
                                      <p:cBhvr>
                                        <p:cTn id="13" dur="1" fill="hold">
                                          <p:stCondLst>
                                            <p:cond delay="0"/>
                                          </p:stCondLst>
                                        </p:cTn>
                                        <p:tgtEl>
                                          <p:spTgt spid="11267">
                                            <p:txEl>
                                              <p:pRg st="0" end="0"/>
                                            </p:txEl>
                                          </p:spTgt>
                                        </p:tgtEl>
                                        <p:attrNameLst>
                                          <p:attrName>style.visibility</p:attrName>
                                        </p:attrNameLst>
                                      </p:cBhvr>
                                      <p:to>
                                        <p:strVal val="visible"/>
                                      </p:to>
                                    </p:set>
                                    <p:animEffect transition="in" filter="dissolve">
                                      <p:cBhvr>
                                        <p:cTn id="14" dur="1000"/>
                                        <p:tgtEl>
                                          <p:spTgt spid="11267">
                                            <p:txEl>
                                              <p:pRg st="0" end="0"/>
                                            </p:txEl>
                                          </p:spTgt>
                                        </p:tgtEl>
                                      </p:cBhvr>
                                    </p:animEffect>
                                  </p:childTnLst>
                                </p:cTn>
                              </p:par>
                            </p:childTnLst>
                          </p:cTn>
                        </p:par>
                        <p:par>
                          <p:cTn id="15" fill="hold" nodeType="afterGroup">
                            <p:stCondLst>
                              <p:cond delay="4700"/>
                            </p:stCondLst>
                            <p:childTnLst>
                              <p:par>
                                <p:cTn id="16" presetID="9" presetClass="entr" presetSubtype="0" fill="hold" grpId="0" nodeType="afterEffect">
                                  <p:stCondLst>
                                    <p:cond delay="0"/>
                                  </p:stCondLst>
                                  <p:childTnLst>
                                    <p:set>
                                      <p:cBhvr>
                                        <p:cTn id="17" dur="1" fill="hold">
                                          <p:stCondLst>
                                            <p:cond delay="0"/>
                                          </p:stCondLst>
                                        </p:cTn>
                                        <p:tgtEl>
                                          <p:spTgt spid="11267">
                                            <p:txEl>
                                              <p:pRg st="1" end="1"/>
                                            </p:txEl>
                                          </p:spTgt>
                                        </p:tgtEl>
                                        <p:attrNameLst>
                                          <p:attrName>style.visibility</p:attrName>
                                        </p:attrNameLst>
                                      </p:cBhvr>
                                      <p:to>
                                        <p:strVal val="visible"/>
                                      </p:to>
                                    </p:set>
                                    <p:animEffect transition="in" filter="dissolve">
                                      <p:cBhvr>
                                        <p:cTn id="18" dur="1000"/>
                                        <p:tgtEl>
                                          <p:spTgt spid="11267">
                                            <p:txEl>
                                              <p:pRg st="1" end="1"/>
                                            </p:txEl>
                                          </p:spTgt>
                                        </p:tgtEl>
                                      </p:cBhvr>
                                    </p:animEffect>
                                  </p:childTnLst>
                                </p:cTn>
                              </p:par>
                            </p:childTnLst>
                          </p:cTn>
                        </p:par>
                        <p:par>
                          <p:cTn id="19" fill="hold" nodeType="afterGroup">
                            <p:stCondLst>
                              <p:cond delay="5700"/>
                            </p:stCondLst>
                            <p:childTnLst>
                              <p:par>
                                <p:cTn id="20" presetID="9" presetClass="entr" presetSubtype="0" fill="hold" grpId="0" nodeType="afterEffect">
                                  <p:stCondLst>
                                    <p:cond delay="0"/>
                                  </p:stCondLst>
                                  <p:childTnLst>
                                    <p:set>
                                      <p:cBhvr>
                                        <p:cTn id="21" dur="1" fill="hold">
                                          <p:stCondLst>
                                            <p:cond delay="0"/>
                                          </p:stCondLst>
                                        </p:cTn>
                                        <p:tgtEl>
                                          <p:spTgt spid="11267">
                                            <p:txEl>
                                              <p:pRg st="2" end="2"/>
                                            </p:txEl>
                                          </p:spTgt>
                                        </p:tgtEl>
                                        <p:attrNameLst>
                                          <p:attrName>style.visibility</p:attrName>
                                        </p:attrNameLst>
                                      </p:cBhvr>
                                      <p:to>
                                        <p:strVal val="visible"/>
                                      </p:to>
                                    </p:set>
                                    <p:animEffect transition="in" filter="dissolve">
                                      <p:cBhvr>
                                        <p:cTn id="22" dur="1000"/>
                                        <p:tgtEl>
                                          <p:spTgt spid="11267">
                                            <p:txEl>
                                              <p:pRg st="2" end="2"/>
                                            </p:txEl>
                                          </p:spTgt>
                                        </p:tgtEl>
                                      </p:cBhvr>
                                    </p:animEffect>
                                  </p:childTnLst>
                                </p:cTn>
                              </p:par>
                            </p:childTnLst>
                          </p:cTn>
                        </p:par>
                        <p:par>
                          <p:cTn id="23" fill="hold" nodeType="afterGroup">
                            <p:stCondLst>
                              <p:cond delay="6700"/>
                            </p:stCondLst>
                            <p:childTnLst>
                              <p:par>
                                <p:cTn id="24" presetID="9" presetClass="entr" presetSubtype="0" fill="hold" grpId="0" nodeType="afterEffect">
                                  <p:stCondLst>
                                    <p:cond delay="0"/>
                                  </p:stCondLst>
                                  <p:childTnLst>
                                    <p:set>
                                      <p:cBhvr>
                                        <p:cTn id="25" dur="1" fill="hold">
                                          <p:stCondLst>
                                            <p:cond delay="0"/>
                                          </p:stCondLst>
                                        </p:cTn>
                                        <p:tgtEl>
                                          <p:spTgt spid="11267">
                                            <p:txEl>
                                              <p:pRg st="3" end="3"/>
                                            </p:txEl>
                                          </p:spTgt>
                                        </p:tgtEl>
                                        <p:attrNameLst>
                                          <p:attrName>style.visibility</p:attrName>
                                        </p:attrNameLst>
                                      </p:cBhvr>
                                      <p:to>
                                        <p:strVal val="visible"/>
                                      </p:to>
                                    </p:set>
                                    <p:animEffect transition="in" filter="dissolve">
                                      <p:cBhvr>
                                        <p:cTn id="26" dur="1000"/>
                                        <p:tgtEl>
                                          <p:spTgt spid="11267">
                                            <p:txEl>
                                              <p:pRg st="3" end="3"/>
                                            </p:txEl>
                                          </p:spTgt>
                                        </p:tgtEl>
                                      </p:cBhvr>
                                    </p:animEffect>
                                  </p:childTnLst>
                                </p:cTn>
                              </p:par>
                            </p:childTnLst>
                          </p:cTn>
                        </p:par>
                        <p:par>
                          <p:cTn id="27" fill="hold" nodeType="afterGroup">
                            <p:stCondLst>
                              <p:cond delay="7700"/>
                            </p:stCondLst>
                            <p:childTnLst>
                              <p:par>
                                <p:cTn id="28" presetID="9" presetClass="entr" presetSubtype="0" fill="hold" grpId="0" nodeType="afterEffect">
                                  <p:stCondLst>
                                    <p:cond delay="0"/>
                                  </p:stCondLst>
                                  <p:childTnLst>
                                    <p:set>
                                      <p:cBhvr>
                                        <p:cTn id="29" dur="1" fill="hold">
                                          <p:stCondLst>
                                            <p:cond delay="0"/>
                                          </p:stCondLst>
                                        </p:cTn>
                                        <p:tgtEl>
                                          <p:spTgt spid="11267">
                                            <p:txEl>
                                              <p:pRg st="4" end="4"/>
                                            </p:txEl>
                                          </p:spTgt>
                                        </p:tgtEl>
                                        <p:attrNameLst>
                                          <p:attrName>style.visibility</p:attrName>
                                        </p:attrNameLst>
                                      </p:cBhvr>
                                      <p:to>
                                        <p:strVal val="visible"/>
                                      </p:to>
                                    </p:set>
                                    <p:animEffect transition="in" filter="dissolve">
                                      <p:cBhvr>
                                        <p:cTn id="30" dur="10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251520" y="1340768"/>
            <a:ext cx="8640960" cy="1656184"/>
          </a:xfrm>
        </p:spPr>
        <p:txBody>
          <a:bodyPr>
            <a:normAutofit fontScale="90000"/>
          </a:bodyPr>
          <a:lstStyle/>
          <a:p>
            <a:pPr algn="r" eaLnBrk="1" hangingPunct="1"/>
            <a:r>
              <a:rPr lang="ar-SA" sz="6700" dirty="0" smtClean="0">
                <a:solidFill>
                  <a:schemeClr val="accent6">
                    <a:lumMod val="50000"/>
                  </a:schemeClr>
                </a:solidFill>
                <a:cs typeface="B Farnaz" pitchFamily="2" charset="-78"/>
              </a:rPr>
              <a:t>ا</a:t>
            </a:r>
            <a:r>
              <a:rPr lang="ar-SA" sz="6700" b="1" dirty="0" smtClean="0">
                <a:solidFill>
                  <a:schemeClr val="accent6">
                    <a:lumMod val="50000"/>
                  </a:schemeClr>
                </a:solidFill>
                <a:cs typeface="B Farnaz" pitchFamily="2" charset="-78"/>
              </a:rPr>
              <a:t>جزا اصلی و ساختمان مکانیکی:</a:t>
            </a:r>
            <a:r>
              <a:rPr lang="ar-SA" dirty="0" smtClean="0">
                <a:solidFill>
                  <a:schemeClr val="accent6">
                    <a:lumMod val="50000"/>
                  </a:schemeClr>
                </a:solidFill>
                <a:cs typeface="B Farnaz" pitchFamily="2" charset="-78"/>
              </a:rPr>
              <a:t/>
            </a:r>
            <a:br>
              <a:rPr lang="ar-SA" dirty="0" smtClean="0">
                <a:solidFill>
                  <a:schemeClr val="accent6">
                    <a:lumMod val="50000"/>
                  </a:schemeClr>
                </a:solidFill>
                <a:cs typeface="B Farnaz" pitchFamily="2" charset="-78"/>
              </a:rPr>
            </a:br>
            <a:endParaRPr lang="en-US" dirty="0" smtClean="0">
              <a:solidFill>
                <a:schemeClr val="accent6">
                  <a:lumMod val="50000"/>
                </a:schemeClr>
              </a:solidFill>
              <a:cs typeface="B Farnaz"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3314"/>
                                        </p:tgtEl>
                                        <p:attrNameLst>
                                          <p:attrName>style.visibility</p:attrName>
                                        </p:attrNameLst>
                                      </p:cBhvr>
                                      <p:to>
                                        <p:strVal val="visible"/>
                                      </p:to>
                                    </p:set>
                                    <p:anim by="(-#ppt_w*2)" calcmode="lin" valueType="num">
                                      <p:cBhvr rctx="PPT">
                                        <p:cTn id="7" dur="500" autoRev="1" fill="hold">
                                          <p:stCondLst>
                                            <p:cond delay="0"/>
                                          </p:stCondLst>
                                        </p:cTn>
                                        <p:tgtEl>
                                          <p:spTgt spid="13314"/>
                                        </p:tgtEl>
                                        <p:attrNameLst>
                                          <p:attrName>ppt_w</p:attrName>
                                        </p:attrNameLst>
                                      </p:cBhvr>
                                    </p:anim>
                                    <p:anim by="(#ppt_w*0.50)" calcmode="lin" valueType="num">
                                      <p:cBhvr>
                                        <p:cTn id="8" dur="500" decel="50000" autoRev="1" fill="hold">
                                          <p:stCondLst>
                                            <p:cond delay="0"/>
                                          </p:stCondLst>
                                        </p:cTn>
                                        <p:tgtEl>
                                          <p:spTgt spid="13314"/>
                                        </p:tgtEl>
                                        <p:attrNameLst>
                                          <p:attrName>ppt_x</p:attrName>
                                        </p:attrNameLst>
                                      </p:cBhvr>
                                    </p:anim>
                                    <p:anim from="(-#ppt_h/2)" to="(#ppt_y)" calcmode="lin" valueType="num">
                                      <p:cBhvr>
                                        <p:cTn id="9" dur="1000" fill="hold">
                                          <p:stCondLst>
                                            <p:cond delay="0"/>
                                          </p:stCondLst>
                                        </p:cTn>
                                        <p:tgtEl>
                                          <p:spTgt spid="13314"/>
                                        </p:tgtEl>
                                        <p:attrNameLst>
                                          <p:attrName>ppt_y</p:attrName>
                                        </p:attrNameLst>
                                      </p:cBhvr>
                                    </p:anim>
                                    <p:animRot by="21600000">
                                      <p:cBhvr>
                                        <p:cTn id="10" dur="1000" fill="hold">
                                          <p:stCondLst>
                                            <p:cond delay="0"/>
                                          </p:stCondLst>
                                        </p:cTn>
                                        <p:tgtEl>
                                          <p:spTgt spid="133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395288" y="1371600"/>
            <a:ext cx="8382000" cy="5486400"/>
          </a:xfrm>
        </p:spPr>
        <p:txBody>
          <a:bodyPr/>
          <a:lstStyle/>
          <a:p>
            <a:pPr algn="r" eaLnBrk="1" hangingPunct="1"/>
            <a:r>
              <a:rPr lang="ar-SA" sz="4000" dirty="0" smtClean="0">
                <a:cs typeface="B Zar" panose="00000400000000000000" pitchFamily="2" charset="-78"/>
              </a:rPr>
              <a:t>1- محرک </a:t>
            </a:r>
            <a:r>
              <a:rPr lang="fa-IR" sz="4000" dirty="0" smtClean="0">
                <a:cs typeface="B Zar" panose="00000400000000000000" pitchFamily="2" charset="-78"/>
              </a:rPr>
              <a:t>(الکتروموتور)</a:t>
            </a:r>
            <a:r>
              <a:rPr lang="ar-SA" sz="4000" dirty="0" smtClean="0">
                <a:cs typeface="B Zar" panose="00000400000000000000" pitchFamily="2" charset="-78"/>
              </a:rPr>
              <a:t>        </a:t>
            </a:r>
            <a:endParaRPr lang="en-US" sz="4000" dirty="0" smtClean="0">
              <a:cs typeface="B Zar" panose="00000400000000000000" pitchFamily="2" charset="-78"/>
            </a:endParaRPr>
          </a:p>
          <a:p>
            <a:pPr algn="r" eaLnBrk="1" hangingPunct="1"/>
            <a:r>
              <a:rPr lang="ar-SA" sz="4000" dirty="0" smtClean="0">
                <a:cs typeface="B Zar" panose="00000400000000000000" pitchFamily="2" charset="-78"/>
              </a:rPr>
              <a:t>2- </a:t>
            </a:r>
            <a:r>
              <a:rPr lang="fa-IR" sz="4000" dirty="0" smtClean="0">
                <a:cs typeface="B Zar" panose="00000400000000000000" pitchFamily="2" charset="-78"/>
              </a:rPr>
              <a:t>شفت </a:t>
            </a:r>
          </a:p>
          <a:p>
            <a:pPr algn="r" eaLnBrk="1" hangingPunct="1"/>
            <a:r>
              <a:rPr lang="fa-IR" sz="4000" dirty="0" smtClean="0">
                <a:cs typeface="B Zar" panose="00000400000000000000" pitchFamily="2" charset="-78"/>
              </a:rPr>
              <a:t>3-</a:t>
            </a:r>
            <a:r>
              <a:rPr lang="ar-SA" sz="4000" dirty="0" smtClean="0">
                <a:cs typeface="B Zar" panose="00000400000000000000" pitchFamily="2" charset="-78"/>
              </a:rPr>
              <a:t>محفظه </a:t>
            </a:r>
            <a:r>
              <a:rPr lang="fa-IR" sz="4000" dirty="0" smtClean="0">
                <a:cs typeface="B Zar" panose="00000400000000000000" pitchFamily="2" charset="-78"/>
              </a:rPr>
              <a:t>پمپ</a:t>
            </a:r>
            <a:r>
              <a:rPr lang="ar-SA" sz="4000" dirty="0" smtClean="0">
                <a:cs typeface="B Zar" panose="00000400000000000000" pitchFamily="2" charset="-78"/>
              </a:rPr>
              <a:t>  </a:t>
            </a:r>
            <a:r>
              <a:rPr lang="ar-SA" sz="4000" dirty="0" smtClean="0">
                <a:cs typeface=" Mitra" pitchFamily="2" charset="-78"/>
              </a:rPr>
              <a:t>   </a:t>
            </a:r>
            <a:endParaRPr lang="en-US" sz="4000" dirty="0" smtClean="0">
              <a:cs typeface=" Mitra" pitchFamily="2" charset="-78"/>
            </a:endParaRPr>
          </a:p>
          <a:p>
            <a:pPr algn="r" eaLnBrk="1" hangingPunct="1"/>
            <a:r>
              <a:rPr lang="ar-SA" sz="4000" dirty="0" smtClean="0">
                <a:cs typeface=" Mitra" pitchFamily="2" charset="-78"/>
              </a:rPr>
              <a:t>     </a:t>
            </a:r>
            <a:endParaRPr lang="en-US" sz="4000" dirty="0" smtClean="0"/>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bwMode="gray">
          <a:xfrm>
            <a:off x="1187624" y="1628800"/>
            <a:ext cx="6912768" cy="1584176"/>
          </a:xfrm>
        </p:spPr>
        <p:txBody>
          <a:bodyPr/>
          <a:lstStyle/>
          <a:p>
            <a:pPr algn="ctr" eaLnBrk="1" hangingPunct="1"/>
            <a:r>
              <a:rPr lang="fa-IR" sz="4000" dirty="0" smtClean="0">
                <a:solidFill>
                  <a:srgbClr val="000099"/>
                </a:solidFill>
                <a:cs typeface="B Titr" pitchFamily="2" charset="-78"/>
              </a:rPr>
              <a:t> سیستم های تهویه مطبوع</a:t>
            </a:r>
            <a:endParaRPr lang="en-US" sz="4000" dirty="0" smtClean="0">
              <a:solidFill>
                <a:srgbClr val="000099"/>
              </a:solidFill>
              <a:cs typeface="B Titr" pitchFamily="2" charset="-78"/>
            </a:endParaRPr>
          </a:p>
        </p:txBody>
      </p:sp>
    </p:spTree>
  </p:cSld>
  <p:clrMapOvr>
    <a:masterClrMapping/>
  </p:clrMapOvr>
  <p:transition spd="slow">
    <p:rand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rtl="1" eaLnBrk="1" hangingPunct="1"/>
            <a:r>
              <a:rPr lang="fa-IR" sz="2400" smtClean="0">
                <a:cs typeface="B Titr" pitchFamily="2" charset="-78"/>
              </a:rPr>
              <a:t>انواع سیستم های تهویه مطبوع </a:t>
            </a:r>
            <a:endParaRPr lang="en-US" sz="2400" smtClean="0">
              <a:solidFill>
                <a:schemeClr val="accent1"/>
              </a:solidFill>
              <a:cs typeface="B Titr" pitchFamily="2" charset="-78"/>
            </a:endParaRPr>
          </a:p>
        </p:txBody>
      </p:sp>
      <p:grpSp>
        <p:nvGrpSpPr>
          <p:cNvPr id="2" name="Group 88"/>
          <p:cNvGrpSpPr>
            <a:grpSpLocks/>
          </p:cNvGrpSpPr>
          <p:nvPr/>
        </p:nvGrpSpPr>
        <p:grpSpPr bwMode="auto">
          <a:xfrm>
            <a:off x="1357313" y="928688"/>
            <a:ext cx="6000750" cy="739775"/>
            <a:chOff x="1728" y="1680"/>
            <a:chExt cx="4571" cy="653"/>
          </a:xfrm>
        </p:grpSpPr>
        <p:sp>
          <p:nvSpPr>
            <p:cNvPr id="89150" name="AutoShape 62"/>
            <p:cNvSpPr>
              <a:spLocks noChangeArrowheads="1"/>
            </p:cNvSpPr>
            <p:nvPr/>
          </p:nvSpPr>
          <p:spPr bwMode="gray">
            <a:xfrm>
              <a:off x="2096" y="1794"/>
              <a:ext cx="4195" cy="436"/>
            </a:xfrm>
            <a:prstGeom prst="roundRect">
              <a:avLst>
                <a:gd name="adj" fmla="val 16667"/>
              </a:avLst>
            </a:prstGeom>
            <a:solidFill>
              <a:srgbClr val="FF9933"/>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n-US">
                <a:latin typeface="Arial" charset="0"/>
              </a:endParaRPr>
            </a:p>
          </p:txBody>
        </p:sp>
        <p:sp>
          <p:nvSpPr>
            <p:cNvPr id="89151" name="AutoShape 63"/>
            <p:cNvSpPr>
              <a:spLocks noChangeArrowheads="1"/>
            </p:cNvSpPr>
            <p:nvPr/>
          </p:nvSpPr>
          <p:spPr bwMode="gray">
            <a:xfrm>
              <a:off x="1728" y="1680"/>
              <a:ext cx="661" cy="653"/>
            </a:xfrm>
            <a:prstGeom prst="diamond">
              <a:avLst/>
            </a:prstGeom>
            <a:solidFill>
              <a:srgbClr val="FF9933"/>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en-US">
                <a:latin typeface="Arial" charset="0"/>
              </a:endParaRPr>
            </a:p>
          </p:txBody>
        </p:sp>
        <p:sp>
          <p:nvSpPr>
            <p:cNvPr id="3080" name="Text Box 64"/>
            <p:cNvSpPr txBox="1">
              <a:spLocks noChangeArrowheads="1"/>
            </p:cNvSpPr>
            <p:nvPr/>
          </p:nvSpPr>
          <p:spPr bwMode="gray">
            <a:xfrm>
              <a:off x="2316" y="1846"/>
              <a:ext cx="3983" cy="278"/>
            </a:xfrm>
            <a:prstGeom prst="rect">
              <a:avLst/>
            </a:prstGeom>
            <a:noFill/>
            <a:ln w="9525" algn="ctr">
              <a:noFill/>
              <a:miter lim="800000"/>
              <a:headEnd/>
              <a:tailEnd/>
            </a:ln>
          </p:spPr>
          <p:txBody>
            <a:bodyPr lIns="68415" tIns="34208" rIns="68415" bIns="34208">
              <a:spAutoFit/>
            </a:bodyPr>
            <a:lstStyle/>
            <a:p>
              <a:pPr algn="ctr" rtl="1"/>
              <a:r>
                <a:rPr lang="fa-IR" sz="1600">
                  <a:cs typeface="B Titr" pitchFamily="2" charset="-78"/>
                </a:rPr>
                <a:t>سیستم های تمام هوایی  </a:t>
              </a:r>
              <a:r>
                <a:rPr lang="en-US" sz="1600">
                  <a:cs typeface="B Titr" pitchFamily="2" charset="-78"/>
                </a:rPr>
                <a:t>All Air Systems   </a:t>
              </a:r>
            </a:p>
          </p:txBody>
        </p:sp>
        <p:sp>
          <p:nvSpPr>
            <p:cNvPr id="3081" name="Text Box 65"/>
            <p:cNvSpPr txBox="1">
              <a:spLocks noChangeArrowheads="1"/>
            </p:cNvSpPr>
            <p:nvPr/>
          </p:nvSpPr>
          <p:spPr bwMode="gray">
            <a:xfrm>
              <a:off x="1930" y="1824"/>
              <a:ext cx="236" cy="387"/>
            </a:xfrm>
            <a:prstGeom prst="rect">
              <a:avLst/>
            </a:prstGeom>
            <a:noFill/>
            <a:ln w="9525" algn="ctr">
              <a:noFill/>
              <a:miter lim="800000"/>
              <a:headEnd/>
              <a:tailEnd/>
            </a:ln>
          </p:spPr>
          <p:txBody>
            <a:bodyPr wrap="none" lIns="68415" tIns="34208" rIns="68415" bIns="34208">
              <a:spAutoFit/>
            </a:bodyPr>
            <a:lstStyle/>
            <a:p>
              <a:pPr algn="ctr" defTabSz="684213" eaLnBrk="0" hangingPunct="0"/>
              <a:r>
                <a:rPr lang="en-US" sz="2400"/>
                <a:t>1</a:t>
              </a:r>
            </a:p>
          </p:txBody>
        </p:sp>
      </p:grpSp>
      <p:pic>
        <p:nvPicPr>
          <p:cNvPr id="3076" name="Picture 20" descr="http://lh4.ggpht.com/_y-d98JruOs4/SuLq_z6eRoI/AAAAAAAACEE/dgMpC0EmgCE/Air-Washer%5B2%5D.jpg?imgmax=800"/>
          <p:cNvPicPr>
            <a:picLocks noChangeAspect="1" noChangeArrowheads="1"/>
          </p:cNvPicPr>
          <p:nvPr/>
        </p:nvPicPr>
        <p:blipFill>
          <a:blip r:embed="rId2" cstate="print"/>
          <a:srcRect/>
          <a:stretch>
            <a:fillRect/>
          </a:stretch>
        </p:blipFill>
        <p:spPr bwMode="auto">
          <a:xfrm>
            <a:off x="1285875" y="2535238"/>
            <a:ext cx="4714875" cy="3541712"/>
          </a:xfrm>
          <a:prstGeom prst="rect">
            <a:avLst/>
          </a:prstGeom>
          <a:noFill/>
          <a:ln w="9525">
            <a:noFill/>
            <a:miter lim="800000"/>
            <a:headEnd/>
            <a:tailEnd/>
          </a:ln>
        </p:spPr>
      </p:pic>
      <p:sp>
        <p:nvSpPr>
          <p:cNvPr id="18" name="TextBox 17"/>
          <p:cNvSpPr txBox="1"/>
          <p:nvPr/>
        </p:nvSpPr>
        <p:spPr>
          <a:xfrm>
            <a:off x="6286500" y="1928813"/>
            <a:ext cx="2357438" cy="384175"/>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just" rtl="1">
              <a:defRPr/>
            </a:pPr>
            <a:r>
              <a:rPr lang="fa-IR" dirty="0">
                <a:cs typeface="B Titr" pitchFamily="2" charset="-78"/>
              </a:rPr>
              <a:t>ایرواشر  </a:t>
            </a:r>
            <a:r>
              <a:rPr lang="en-US" dirty="0">
                <a:cs typeface="B Titr" pitchFamily="2" charset="-78"/>
              </a:rPr>
              <a:t>Air Washer</a:t>
            </a:r>
          </a:p>
        </p:txBody>
      </p:sp>
    </p:spTree>
  </p:cSld>
  <p:clrMapOvr>
    <a:masterClrMapping/>
  </p:clrMapOvr>
  <p:transition spd="slow">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984</TotalTime>
  <Words>6508</Words>
  <Application>Microsoft Office PowerPoint</Application>
  <PresentationFormat>On-screen Show (4:3)</PresentationFormat>
  <Paragraphs>602</Paragraphs>
  <Slides>185</Slides>
  <Notes>1</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185</vt:i4>
      </vt:variant>
    </vt:vector>
  </HeadingPairs>
  <TitlesOfParts>
    <vt:vector size="202" baseType="lpstr">
      <vt:lpstr> Mitra</vt:lpstr>
      <vt:lpstr>0 Badr</vt:lpstr>
      <vt:lpstr>Arial</vt:lpstr>
      <vt:lpstr>B Chini</vt:lpstr>
      <vt:lpstr>B Farnaz</vt:lpstr>
      <vt:lpstr>B Mahsa</vt:lpstr>
      <vt:lpstr>B Titr</vt:lpstr>
      <vt:lpstr>B Zar</vt:lpstr>
      <vt:lpstr>Calibri</vt:lpstr>
      <vt:lpstr>Franklin Gothic Book</vt:lpstr>
      <vt:lpstr>Franklin Gothic Medium</vt:lpstr>
      <vt:lpstr>Tahoma</vt:lpstr>
      <vt:lpstr>Times New Roman</vt:lpstr>
      <vt:lpstr>Wingdings</vt:lpstr>
      <vt:lpstr>Wingdings 2</vt:lpstr>
      <vt:lpstr>Trek</vt:lpstr>
      <vt:lpstr>Acrobat Document</vt:lpstr>
      <vt:lpstr>بنام خدا</vt:lpstr>
      <vt:lpstr>PowerPoint Presentation</vt:lpstr>
      <vt:lpstr>PowerPoint Presentation</vt:lpstr>
      <vt:lpstr>A .تاسیسات مکانیکی (mechanical) </vt:lpstr>
      <vt:lpstr>وسایل مولد حرارت</vt:lpstr>
      <vt:lpstr>دیگ  آبگرم</vt:lpstr>
      <vt:lpstr>PowerPoint Presentation</vt:lpstr>
      <vt:lpstr>انواع دیگ ها</vt:lpstr>
      <vt:lpstr>دیگ چدنی</vt:lpstr>
      <vt:lpstr>دیگ فولادی</vt:lpstr>
      <vt:lpstr>مزایای دیگهای چدنی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دیگ  فولادی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2.مبدلهای حرارتی</vt:lpstr>
      <vt:lpstr>در سیستم حرارت مرکزی برای گرم کردن هوای درون ساختمان احتیاج به دستگاههایی است که به آنها مبدل حرارتی یا وسایل پخش کننده حرارت می گویند.</vt:lpstr>
      <vt:lpstr>مبدل های حرارتی به طور کلی به دو دسته اصلی تقسیم می شوند:</vt:lpstr>
      <vt:lpstr>PowerPoint Presentation</vt:lpstr>
      <vt:lpstr>PowerPoint Presentation</vt:lpstr>
      <vt:lpstr>انواع مبدل حرارتی</vt:lpstr>
      <vt:lpstr>PowerPoint Presentation</vt:lpstr>
      <vt:lpstr>محل نصب مبدل های حرارتی</vt:lpstr>
      <vt:lpstr>رادیاتور</vt:lpstr>
      <vt:lpstr>انواع سیستم های تهویه مطبوع </vt:lpstr>
      <vt:lpstr>انواع رادیاتورها از نظر شکل ظاهری</vt:lpstr>
      <vt:lpstr>رادیاتورها از نظر جنس</vt:lpstr>
      <vt:lpstr>محاسن رادیاتورهای آلومینیومی نسبت به سایر رادیاتورها</vt:lpstr>
      <vt:lpstr>شیر رادیاتور</vt:lpstr>
      <vt:lpstr>ابعاد رادیاتور</vt:lpstr>
      <vt:lpstr>PowerPoint Presentation</vt:lpstr>
      <vt:lpstr>PowerPoint Presentation</vt:lpstr>
      <vt:lpstr>PowerPoint Presentation</vt:lpstr>
      <vt:lpstr>PowerPoint Presentation</vt:lpstr>
      <vt:lpstr>PowerPoint Presentation</vt:lpstr>
      <vt:lpstr>کنوکتور convector</vt:lpstr>
      <vt:lpstr>قدرت حرارتی کنوکتور بستگی به عوامل زیر دارد:</vt:lpstr>
      <vt:lpstr>PowerPoint Presentation</vt:lpstr>
      <vt:lpstr>PowerPoint Presentation</vt:lpstr>
      <vt:lpstr>انواع کنوکتور</vt:lpstr>
      <vt:lpstr>فن کویل          FAN COIL</vt:lpstr>
      <vt:lpstr>اجزا تشکیل دهنده فن کویل</vt:lpstr>
      <vt:lpstr>PowerPoint Presentation</vt:lpstr>
      <vt:lpstr>کاربرد فن کویل</vt:lpstr>
      <vt:lpstr>انواع فن کویل از نظر مجاری هوا</vt:lpstr>
      <vt:lpstr>انواع فن کویل از نظر ارسال هوا</vt:lpstr>
      <vt:lpstr>انواع فن کویل از نظر ساخت</vt:lpstr>
      <vt:lpstr>فن کویل زمینی</vt:lpstr>
      <vt:lpstr>فن کویل سقفی</vt:lpstr>
      <vt:lpstr>فن کویل کانالی</vt:lpstr>
      <vt:lpstr>موارد استفاده فن کویل</vt:lpstr>
      <vt:lpstr>PowerPoint Presentation</vt:lpstr>
      <vt:lpstr>انواع سیستم های تهویه مطبوع </vt:lpstr>
      <vt:lpstr>یونیت هیتر unit heater     </vt:lpstr>
      <vt:lpstr>قسمتهای مختلف یونیت هیتر</vt:lpstr>
      <vt:lpstr>انواع یونیت هیتر از نظر واسطه و انرژی حرارتی </vt:lpstr>
      <vt:lpstr>انواع یونیت هیتر از نظر نوع پروانه</vt:lpstr>
      <vt:lpstr>انواع یونیت هیتر از نظر ترتیب قرار گرفتن قطعات</vt:lpstr>
      <vt:lpstr>انواع یونیت هیتر از نظر محل نصب</vt:lpstr>
      <vt:lpstr>یونیت هیتر زمینی</vt:lpstr>
      <vt:lpstr>یونیت هیترسقفی</vt:lpstr>
      <vt:lpstr>PowerPoint Presentation</vt:lpstr>
      <vt:lpstr>کاربرد یونیت هیتر</vt:lpstr>
      <vt:lpstr>انتخاب یونیت هیتر</vt:lpstr>
      <vt:lpstr>پمپ ها  (Pumps)</vt:lpstr>
      <vt:lpstr>پمپ ها  (Pumps)</vt:lpstr>
      <vt:lpstr>PowerPoint Presentation</vt:lpstr>
      <vt:lpstr>1) پمپ های دینامیکی (Dynamic Pumps):</vt:lpstr>
      <vt:lpstr>2) پمپ های جابه جایی ((Displacement Pumps:</vt:lpstr>
      <vt:lpstr>« پمپ های گریز از مرکز ((Centrifugal Pumps »</vt:lpstr>
      <vt:lpstr>هر پمپ گریز از مرکز دارای بخش های زیر می باشند:</vt:lpstr>
      <vt:lpstr>« تقسیم بندی پمپ های گریز از مرکز »</vt:lpstr>
      <vt:lpstr>PowerPoint Presentation</vt:lpstr>
      <vt:lpstr>«مشخصات اصلی پمپ های گریز از مرکز»</vt:lpstr>
      <vt:lpstr>اجزا اصلی و ساختمان مکانیکی: </vt:lpstr>
      <vt:lpstr>PowerPoint Presentation</vt:lpstr>
      <vt:lpstr> سیستم های تهویه مطبوع</vt:lpstr>
      <vt:lpstr>انواع سیستم های تهویه مطبوع </vt:lpstr>
      <vt:lpstr>انواع سیستم های تهویه مطبوع </vt:lpstr>
      <vt:lpstr>انواع سیستم های تهویه مطبوع </vt:lpstr>
      <vt:lpstr>انواع سیستم های تهویه مطبوع </vt:lpstr>
      <vt:lpstr>انواع سیستم های تمام هوا</vt:lpstr>
      <vt:lpstr>معرفي سیستم های تمام هوايي </vt:lpstr>
      <vt:lpstr>معرفي سیستم های تمام هوايي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شوفاژ     </vt:lpstr>
      <vt:lpstr>PowerPoint Presentation</vt:lpstr>
      <vt:lpstr>PowerPoint Presentation</vt:lpstr>
      <vt:lpstr>روش کار پکیج دیواري</vt:lpstr>
      <vt:lpstr>PowerPoint Presentation</vt:lpstr>
      <vt:lpstr>PowerPoint Presentation</vt:lpstr>
      <vt:lpstr>پکیج بدون فن</vt:lpstr>
      <vt:lpstr>PowerPoint Presentation</vt:lpstr>
      <vt:lpstr>نمونه هایی از مدل هاي مختلف دودکش دو جداره و اتصالات آن:</vt:lpstr>
      <vt:lpstr>PowerPoint Presentation</vt:lpstr>
      <vt:lpstr>PowerPoint Presentation</vt:lpstr>
      <vt:lpstr>PowerPoint Presentation</vt:lpstr>
      <vt:lpstr>پکیج فن دار HERMETIK</vt:lpstr>
      <vt:lpstr>PowerPoint Presentation</vt:lpstr>
      <vt:lpstr>PowerPoint Presentation</vt:lpstr>
      <vt:lpstr>    </vt:lpstr>
      <vt:lpstr> انواع لوله ها و کاربرد آنها</vt:lpstr>
      <vt:lpstr>PowerPoint Presentation</vt:lpstr>
      <vt:lpstr>PowerPoint Presentation</vt:lpstr>
      <vt:lpstr>اندازه و استانداردهای لوله در سرویس های بهداشتی: </vt:lpstr>
      <vt:lpstr>کولر گازی </vt:lpstr>
      <vt:lpstr>انواع سیستم های تهویه مطبوع </vt:lpstr>
      <vt:lpstr>قسمتھاي الكتريكي كولرھاي گازي عبارتند از:</vt:lpstr>
      <vt:lpstr>سیمھاي رابط كولرھاي گازي :</vt:lpstr>
      <vt:lpstr>موتور الكتريكي (كمپرسور) :</vt:lpstr>
      <vt:lpstr>خازن يا كاپاسیتور:</vt:lpstr>
      <vt:lpstr>اورلود يا فیوز حرارتي اتوماتیك :</vt:lpstr>
      <vt:lpstr>ترموستات كولرھاي گازي :</vt:lpstr>
      <vt:lpstr>كلید چند وضعیتي يا سلكتور :</vt:lpstr>
      <vt:lpstr>بخش مكانیكي كولرھاي گازي :</vt:lpstr>
      <vt:lpstr>چیلر</vt:lpstr>
      <vt:lpstr>PowerPoint Presentation</vt:lpstr>
      <vt:lpstr>PowerPoint Presentation</vt:lpstr>
      <vt:lpstr>PowerPoint Presentation</vt:lpstr>
      <vt:lpstr>PowerPoint Presentation</vt:lpstr>
      <vt:lpstr>منبع انبساط </vt:lpstr>
      <vt:lpstr>طرز کار منبع انبساط </vt:lpstr>
      <vt:lpstr>دسته بندی منابع انبساط </vt:lpstr>
      <vt:lpstr>منبع انبساط باز </vt:lpstr>
      <vt:lpstr>منبع انبساط بسته </vt:lpstr>
      <vt:lpstr>PowerPoint Presentation</vt:lpstr>
      <vt:lpstr>منبع انبساط بسته قابل تنظیم </vt:lpstr>
      <vt:lpstr>منبع انبساط بسته دیافراگمی </vt:lpstr>
      <vt:lpstr>برج خنک‌کننده</vt:lpstr>
      <vt:lpstr>اجزا </vt:lpstr>
      <vt:lpstr>دسته بندی </vt:lpstr>
      <vt:lpstr>PowerPoint Presentation</vt:lpstr>
      <vt:lpstr>PowerPoint Presentation</vt:lpstr>
      <vt:lpstr>PowerPoint Presentation</vt:lpstr>
      <vt:lpstr>همه چیز درباره گرمایش از کف</vt:lpstr>
      <vt:lpstr>PowerPoint Presentation</vt:lpstr>
      <vt:lpstr>PowerPoint Presentation</vt:lpstr>
      <vt:lpstr>PowerPoint Presentation</vt:lpstr>
      <vt:lpstr>PowerPoint Presentation</vt:lpstr>
      <vt:lpstr>PowerPoint Presentation</vt:lpstr>
      <vt:lpstr>PowerPoint Presentation</vt:lpstr>
      <vt:lpstr>B.تاسیسات الکتریکی (electrical) </vt:lpstr>
      <vt:lpstr>منبع </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وسایل مولد حرارت</dc:title>
  <dc:creator>Amir</dc:creator>
  <cp:lastModifiedBy>Shahin</cp:lastModifiedBy>
  <cp:revision>143</cp:revision>
  <dcterms:created xsi:type="dcterms:W3CDTF">2012-10-29T10:21:42Z</dcterms:created>
  <dcterms:modified xsi:type="dcterms:W3CDTF">2020-02-22T07:56:43Z</dcterms:modified>
</cp:coreProperties>
</file>