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59" r:id="rId6"/>
    <p:sldId id="261" r:id="rId7"/>
    <p:sldId id="263" r:id="rId8"/>
    <p:sldId id="264" r:id="rId9"/>
    <p:sldId id="262" r:id="rId10"/>
    <p:sldId id="265" r:id="rId11"/>
    <p:sldId id="267" r:id="rId12"/>
    <p:sldId id="266" r:id="rId13"/>
    <p:sldId id="268" r:id="rId14"/>
    <p:sldId id="269" r:id="rId15"/>
    <p:sldId id="271" r:id="rId16"/>
    <p:sldId id="273" r:id="rId17"/>
    <p:sldId id="272" r:id="rId18"/>
    <p:sldId id="274" r:id="rId19"/>
    <p:sldId id="275" r:id="rId20"/>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5" d="100"/>
          <a:sy n="85" d="100"/>
        </p:scale>
        <p:origin x="13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28.34025" units="1/cm"/>
          <inkml:channelProperty channel="Y" name="resolution" value="28.33948" units="1/cm"/>
          <inkml:channelProperty channel="T" name="resolution" value="1" units="1/dev"/>
        </inkml:channelProperties>
      </inkml:inkSource>
      <inkml:timestamp xml:id="ts0" timeString="2020-03-11T22:08:17.833"/>
    </inkml:context>
    <inkml:brush xml:id="br0">
      <inkml:brushProperty name="width" value="0.05292" units="cm"/>
      <inkml:brushProperty name="height" value="0.05292" units="cm"/>
      <inkml:brushProperty name="color" value="#FF0000"/>
    </inkml:brush>
  </inkml:definitions>
  <inkml:trace contextRef="#ctx0" brushRef="#br0">16446 9599 0,'24'0'31,"-24"0"-16,0 0-15,25 0 47,0 0-31,-25 25-1,0-25 1,25 0-16,-25 0 16,0 25-1,25-25-15,-25 0 16,24 0-16,1 0 15,-25 0-15,25 0 16,-25 0-16,25 25 16,0-25-16,-25 0 15,24 0-15,-24 0 16,25 0-16,-25 0 15,25 0 1,0 0-16,-25 0 16,25 0-1,-25 0-15,24 0 16,1 0-16,-25 0 15,25 0-15,0 0 16,0 0-16,-25 0 16,24 0-16,-24 0 15,25 0 1,-25 0-16,25 0 15,0 0-15,-25 0 16,25 0-16,-25 0 16,24 25-16,1-25 15,-25 0-15,25 0 16,0 0-16,0 0 15,-25 0-15,24 0 16,-24 0-16,25 0 16,-25 0-1,25 0 1,0 0-1,-25 0-15,25 0 16,-25 0-16,24 0 31,1 0-31,-25 0 16,25 0-16,-25 0 15,25 0-15,-25 0 16,25 0-16,-1 0 16,-24 0-16,25 0 15,-25 0-15,25 0 16,-25 0-16,25 0 15,0 0 1,-25 0-16,25 0 16,-25 0-16,24 0 15,1 0-15,-25 0 16,25 0-16,-25 0 15,25 0-15,-25 0 16,25 0-16,-1 0 16,-24 0-16,25 0 15,-25 0-15,25 0 16,0 0-1,-25 0-15,25 0 16,-25 0-16,24 0 16,-24 0 15,25 0-16,0 0-15,-25 0 16,25 0-16,-25 0 16,25 0-16,-1 0 15,-24 0 1,25 0-16,-25 0 15,25 0 1,-25 0-16,25 0 16,0 0-1,-25 0-15,24 0 16,-24 0-1,25 0 1,0 0-16,-25 0 16,25 0-1,-25 0-15,25 0 31,-25 0-15,24 0 0,1 0-1,-25 0 1,25 0-1,-25 0 17,25 0-17,0 0-15,-25 0 16,24 0 15,-24 0-15,25 0-16,-25-25 15,0 25-15,25 0 16,0 0-1,-25 0 17,25 0-32,-25 0 15,24 0 1,1 0-1,-25 0 1,25 0-16,-25 0 31,25 0-31,-25 0 16,25 0-1,0 0 1,-25-25 0,24 25-16,-24 0 15,25 0 1,0 0-16,-25 0 15,25 0-15,-25-25 16,0 25-16,25 0 16,-25 0-16,24 0 15,1 0 1,-25 0-1,25 0 1,-25 0-16,25 0 16,0 0-16,-25 0 31,24 0-16,-24 0 1,25 0 15,-25 0-15,25 0 31,0 0-32,-25 0 1,25 0-1,-25 0 1,24 0 0,-24 0 15,25 0-16,0 0 1,-25 0-16,25 0 16,-25 0-1,25 0 1,-1 0-1,-24 0-15,25 0 16,-25 0 15,25 0-15,-25 0-1,25 0 63,0 0-62,-25 0 0,24 0 30,-24 0 1,25 0-16,0 0-15,-25 0 15,25 0-15,-25 0-1,25 0 1,-25 0-16,24 0 31,1 0-15,-25 0 140,25 0-141,-25 0 1,25 0 31,0 0 15,-25 0-31,24 0-15,-24 0 15,25 0-31,-25 0 31,25 0 16,0 0-31,-25 0-1,25 0 1,-25 0 0,25 0-1,-1 0 1,-24 0-1,25 0 1,-25 0 0,25 0-16,-25 0 15,25 0 1,0 0-16,-25 0 15,24 0 48,-24 0-32,25 0-15,0 0-1,-25 0-15,25 0 16,-25 0 15,25 0-31,-25 0 31,24 0-15,1 0-1,-25 0-15,25 0 16,-25 0 0,25 0-16,0 0 15,-25 0-15,24 0 16,-24 0-16,25 0 15,-25 0-15,25 0 32,0 0-32,-25 0 31,25 0-16,-25 0-15,24 0 16,1 0 0,-25 0-16,25 0 15,-25 0 1,25 0-1,-25 0 1,0 0-16,25 0 16,-1 0-1,-24 0-15,25 0 16,-25 0-16,25 0 15,0 0 48,-25 0-48,25 0-15,-25 0 16,24 0-16,-24-25 16,25 25-16,0 0 15,-25 0 63,25 0-78,-25 0 16,25 0-16,-25 0 15,24 0-15,1 0 16,-25 0 0,25 0 62,-25-24-63,25 24 1,0 0-16,-25 0 15,24 0-15,-24 0 16,25 0-16,-25 0 16,25 0 46,0-25-15,-25 25-32,25 0 110,-25-25-109,0 25-1,25 0-15,-25 0 16,24 0-16,-24 0 718</inkml:trace>
  <inkml:trace contextRef="#ctx0" brushRef="#br0" timeOffset="17706.0311">28897 16173 0</inkml:trace>
  <inkml:trace contextRef="#ctx0" brushRef="#br0" timeOffset="40388.4709">1191 819 0</inkml:trace>
  <inkml:trace contextRef="#ctx0" brushRef="#br0" timeOffset="42525.6746">19174 16371 0,'0'0'62,"0"0"-46</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96602A5-2D4E-46A9-BA5A-1092B2FF54C0}" type="datetimeFigureOut">
              <a:rPr lang="fa-IR" smtClean="0"/>
              <a:t>07/19/1441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DDB76CC-62E5-4DAA-B28D-21829C13927B}" type="slidenum">
              <a:rPr lang="fa-IR" smtClean="0"/>
              <a:t>‹#›</a:t>
            </a:fld>
            <a:endParaRPr lang="fa-IR"/>
          </a:p>
        </p:txBody>
      </p:sp>
    </p:spTree>
    <p:extLst>
      <p:ext uri="{BB962C8B-B14F-4D97-AF65-F5344CB8AC3E}">
        <p14:creationId xmlns:p14="http://schemas.microsoft.com/office/powerpoint/2010/main" val="772443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6602A5-2D4E-46A9-BA5A-1092B2FF54C0}" type="datetimeFigureOut">
              <a:rPr lang="fa-IR" smtClean="0"/>
              <a:t>07/19/1441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DDB76CC-62E5-4DAA-B28D-21829C13927B}" type="slidenum">
              <a:rPr lang="fa-IR" smtClean="0"/>
              <a:t>‹#›</a:t>
            </a:fld>
            <a:endParaRPr lang="fa-IR"/>
          </a:p>
        </p:txBody>
      </p:sp>
    </p:spTree>
    <p:extLst>
      <p:ext uri="{BB962C8B-B14F-4D97-AF65-F5344CB8AC3E}">
        <p14:creationId xmlns:p14="http://schemas.microsoft.com/office/powerpoint/2010/main" val="2938136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6602A5-2D4E-46A9-BA5A-1092B2FF54C0}" type="datetimeFigureOut">
              <a:rPr lang="fa-IR" smtClean="0"/>
              <a:t>07/19/1441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DDB76CC-62E5-4DAA-B28D-21829C13927B}" type="slidenum">
              <a:rPr lang="fa-IR" smtClean="0"/>
              <a:t>‹#›</a:t>
            </a:fld>
            <a:endParaRPr lang="fa-I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68028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6602A5-2D4E-46A9-BA5A-1092B2FF54C0}" type="datetimeFigureOut">
              <a:rPr lang="fa-IR" smtClean="0"/>
              <a:t>07/19/1441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DDB76CC-62E5-4DAA-B28D-21829C13927B}" type="slidenum">
              <a:rPr lang="fa-IR" smtClean="0"/>
              <a:t>‹#›</a:t>
            </a:fld>
            <a:endParaRPr lang="fa-IR"/>
          </a:p>
        </p:txBody>
      </p:sp>
    </p:spTree>
    <p:extLst>
      <p:ext uri="{BB962C8B-B14F-4D97-AF65-F5344CB8AC3E}">
        <p14:creationId xmlns:p14="http://schemas.microsoft.com/office/powerpoint/2010/main" val="3232066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6602A5-2D4E-46A9-BA5A-1092B2FF54C0}" type="datetimeFigureOut">
              <a:rPr lang="fa-IR" smtClean="0"/>
              <a:t>07/19/1441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DDB76CC-62E5-4DAA-B28D-21829C13927B}"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13484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6602A5-2D4E-46A9-BA5A-1092B2FF54C0}" type="datetimeFigureOut">
              <a:rPr lang="fa-IR" smtClean="0"/>
              <a:t>07/19/1441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DDB76CC-62E5-4DAA-B28D-21829C13927B}" type="slidenum">
              <a:rPr lang="fa-IR" smtClean="0"/>
              <a:t>‹#›</a:t>
            </a:fld>
            <a:endParaRPr lang="fa-IR"/>
          </a:p>
        </p:txBody>
      </p:sp>
    </p:spTree>
    <p:extLst>
      <p:ext uri="{BB962C8B-B14F-4D97-AF65-F5344CB8AC3E}">
        <p14:creationId xmlns:p14="http://schemas.microsoft.com/office/powerpoint/2010/main" val="1694756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6602A5-2D4E-46A9-BA5A-1092B2FF54C0}" type="datetimeFigureOut">
              <a:rPr lang="fa-IR" smtClean="0"/>
              <a:t>07/19/1441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DDB76CC-62E5-4DAA-B28D-21829C13927B}" type="slidenum">
              <a:rPr lang="fa-IR" smtClean="0"/>
              <a:t>‹#›</a:t>
            </a:fld>
            <a:endParaRPr lang="fa-IR"/>
          </a:p>
        </p:txBody>
      </p:sp>
    </p:spTree>
    <p:extLst>
      <p:ext uri="{BB962C8B-B14F-4D97-AF65-F5344CB8AC3E}">
        <p14:creationId xmlns:p14="http://schemas.microsoft.com/office/powerpoint/2010/main" val="483813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6602A5-2D4E-46A9-BA5A-1092B2FF54C0}" type="datetimeFigureOut">
              <a:rPr lang="fa-IR" smtClean="0"/>
              <a:t>07/19/1441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DDB76CC-62E5-4DAA-B28D-21829C13927B}" type="slidenum">
              <a:rPr lang="fa-IR" smtClean="0"/>
              <a:t>‹#›</a:t>
            </a:fld>
            <a:endParaRPr lang="fa-IR"/>
          </a:p>
        </p:txBody>
      </p:sp>
    </p:spTree>
    <p:extLst>
      <p:ext uri="{BB962C8B-B14F-4D97-AF65-F5344CB8AC3E}">
        <p14:creationId xmlns:p14="http://schemas.microsoft.com/office/powerpoint/2010/main" val="665017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6602A5-2D4E-46A9-BA5A-1092B2FF54C0}" type="datetimeFigureOut">
              <a:rPr lang="fa-IR" smtClean="0"/>
              <a:t>07/19/1441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DDB76CC-62E5-4DAA-B28D-21829C13927B}" type="slidenum">
              <a:rPr lang="fa-IR" smtClean="0"/>
              <a:t>‹#›</a:t>
            </a:fld>
            <a:endParaRPr lang="fa-IR"/>
          </a:p>
        </p:txBody>
      </p:sp>
    </p:spTree>
    <p:extLst>
      <p:ext uri="{BB962C8B-B14F-4D97-AF65-F5344CB8AC3E}">
        <p14:creationId xmlns:p14="http://schemas.microsoft.com/office/powerpoint/2010/main" val="3768978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6602A5-2D4E-46A9-BA5A-1092B2FF54C0}" type="datetimeFigureOut">
              <a:rPr lang="fa-IR" smtClean="0"/>
              <a:t>07/19/1441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DDB76CC-62E5-4DAA-B28D-21829C13927B}" type="slidenum">
              <a:rPr lang="fa-IR" smtClean="0"/>
              <a:t>‹#›</a:t>
            </a:fld>
            <a:endParaRPr lang="fa-IR"/>
          </a:p>
        </p:txBody>
      </p:sp>
    </p:spTree>
    <p:extLst>
      <p:ext uri="{BB962C8B-B14F-4D97-AF65-F5344CB8AC3E}">
        <p14:creationId xmlns:p14="http://schemas.microsoft.com/office/powerpoint/2010/main" val="2477829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96602A5-2D4E-46A9-BA5A-1092B2FF54C0}" type="datetimeFigureOut">
              <a:rPr lang="fa-IR" smtClean="0"/>
              <a:t>07/19/1441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DDB76CC-62E5-4DAA-B28D-21829C13927B}" type="slidenum">
              <a:rPr lang="fa-IR" smtClean="0"/>
              <a:t>‹#›</a:t>
            </a:fld>
            <a:endParaRPr lang="fa-IR"/>
          </a:p>
        </p:txBody>
      </p:sp>
    </p:spTree>
    <p:extLst>
      <p:ext uri="{BB962C8B-B14F-4D97-AF65-F5344CB8AC3E}">
        <p14:creationId xmlns:p14="http://schemas.microsoft.com/office/powerpoint/2010/main" val="42416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6602A5-2D4E-46A9-BA5A-1092B2FF54C0}" type="datetimeFigureOut">
              <a:rPr lang="fa-IR" smtClean="0"/>
              <a:t>07/19/1441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CDDB76CC-62E5-4DAA-B28D-21829C13927B}" type="slidenum">
              <a:rPr lang="fa-IR" smtClean="0"/>
              <a:t>‹#›</a:t>
            </a:fld>
            <a:endParaRPr lang="fa-IR"/>
          </a:p>
        </p:txBody>
      </p:sp>
    </p:spTree>
    <p:extLst>
      <p:ext uri="{BB962C8B-B14F-4D97-AF65-F5344CB8AC3E}">
        <p14:creationId xmlns:p14="http://schemas.microsoft.com/office/powerpoint/2010/main" val="342811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96602A5-2D4E-46A9-BA5A-1092B2FF54C0}" type="datetimeFigureOut">
              <a:rPr lang="fa-IR" smtClean="0"/>
              <a:t>07/19/1441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CDDB76CC-62E5-4DAA-B28D-21829C13927B}" type="slidenum">
              <a:rPr lang="fa-IR" smtClean="0"/>
              <a:t>‹#›</a:t>
            </a:fld>
            <a:endParaRPr lang="fa-IR"/>
          </a:p>
        </p:txBody>
      </p:sp>
    </p:spTree>
    <p:extLst>
      <p:ext uri="{BB962C8B-B14F-4D97-AF65-F5344CB8AC3E}">
        <p14:creationId xmlns:p14="http://schemas.microsoft.com/office/powerpoint/2010/main" val="2799625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602A5-2D4E-46A9-BA5A-1092B2FF54C0}" type="datetimeFigureOut">
              <a:rPr lang="fa-IR" smtClean="0"/>
              <a:t>07/19/1441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CDDB76CC-62E5-4DAA-B28D-21829C13927B}" type="slidenum">
              <a:rPr lang="fa-IR" smtClean="0"/>
              <a:t>‹#›</a:t>
            </a:fld>
            <a:endParaRPr lang="fa-IR"/>
          </a:p>
        </p:txBody>
      </p:sp>
    </p:spTree>
    <p:extLst>
      <p:ext uri="{BB962C8B-B14F-4D97-AF65-F5344CB8AC3E}">
        <p14:creationId xmlns:p14="http://schemas.microsoft.com/office/powerpoint/2010/main" val="3313452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96602A5-2D4E-46A9-BA5A-1092B2FF54C0}" type="datetimeFigureOut">
              <a:rPr lang="fa-IR" smtClean="0"/>
              <a:t>07/19/1441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DDB76CC-62E5-4DAA-B28D-21829C13927B}" type="slidenum">
              <a:rPr lang="fa-IR" smtClean="0"/>
              <a:t>‹#›</a:t>
            </a:fld>
            <a:endParaRPr lang="fa-IR"/>
          </a:p>
        </p:txBody>
      </p:sp>
    </p:spTree>
    <p:extLst>
      <p:ext uri="{BB962C8B-B14F-4D97-AF65-F5344CB8AC3E}">
        <p14:creationId xmlns:p14="http://schemas.microsoft.com/office/powerpoint/2010/main" val="3223234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96602A5-2D4E-46A9-BA5A-1092B2FF54C0}" type="datetimeFigureOut">
              <a:rPr lang="fa-IR" smtClean="0"/>
              <a:t>07/19/1441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DDB76CC-62E5-4DAA-B28D-21829C13927B}" type="slidenum">
              <a:rPr lang="fa-IR" smtClean="0"/>
              <a:t>‹#›</a:t>
            </a:fld>
            <a:endParaRPr lang="fa-IR"/>
          </a:p>
        </p:txBody>
      </p:sp>
    </p:spTree>
    <p:extLst>
      <p:ext uri="{BB962C8B-B14F-4D97-AF65-F5344CB8AC3E}">
        <p14:creationId xmlns:p14="http://schemas.microsoft.com/office/powerpoint/2010/main" val="2727713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96602A5-2D4E-46A9-BA5A-1092B2FF54C0}" type="datetimeFigureOut">
              <a:rPr lang="fa-IR" smtClean="0"/>
              <a:t>07/19/1441</a:t>
            </a:fld>
            <a:endParaRPr lang="fa-I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DDB76CC-62E5-4DAA-B28D-21829C13927B}" type="slidenum">
              <a:rPr lang="fa-IR" smtClean="0"/>
              <a:t>‹#›</a:t>
            </a:fld>
            <a:endParaRPr lang="fa-IR"/>
          </a:p>
        </p:txBody>
      </p:sp>
    </p:spTree>
    <p:extLst>
      <p:ext uri="{BB962C8B-B14F-4D97-AF65-F5344CB8AC3E}">
        <p14:creationId xmlns:p14="http://schemas.microsoft.com/office/powerpoint/2010/main" val="4097403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1.emf"/><Relationship Id="rId4" Type="http://schemas.openxmlformats.org/officeDocument/2006/relationships/customXml" Target="../ink/ink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lgn="ctr">
              <a:spcBef>
                <a:spcPts val="1000"/>
              </a:spcBef>
            </a:pPr>
            <a:r>
              <a:rPr lang="en-US" sz="2200" dirty="0">
                <a:solidFill>
                  <a:prstClr val="black"/>
                </a:solidFill>
                <a:latin typeface="Calibri" panose="020F0502020204030204"/>
                <a:ea typeface="+mn-ea"/>
                <a:cs typeface="+mn-cs"/>
              </a:rPr>
              <a:t/>
            </a:r>
            <a:br>
              <a:rPr lang="en-US" sz="2200" dirty="0">
                <a:solidFill>
                  <a:prstClr val="black"/>
                </a:solidFill>
                <a:latin typeface="Calibri" panose="020F0502020204030204"/>
                <a:ea typeface="+mn-ea"/>
                <a:cs typeface="+mn-cs"/>
              </a:rPr>
            </a:br>
            <a:r>
              <a:rPr lang="fa-IR" sz="3600" dirty="0" smtClean="0">
                <a:solidFill>
                  <a:prstClr val="black"/>
                </a:solidFill>
                <a:latin typeface="Calibri" panose="020F0502020204030204"/>
                <a:ea typeface="+mn-ea"/>
                <a:cs typeface="+mn-cs"/>
              </a:rPr>
              <a:t>حسابداري  شركتها </a:t>
            </a:r>
            <a:br>
              <a:rPr lang="fa-IR" sz="3600" dirty="0" smtClean="0">
                <a:solidFill>
                  <a:prstClr val="black"/>
                </a:solidFill>
                <a:latin typeface="Calibri" panose="020F0502020204030204"/>
                <a:ea typeface="+mn-ea"/>
                <a:cs typeface="+mn-cs"/>
              </a:rPr>
            </a:br>
            <a:r>
              <a:rPr lang="fa-IR" sz="3600" dirty="0" smtClean="0">
                <a:solidFill>
                  <a:prstClr val="black"/>
                </a:solidFill>
                <a:latin typeface="Calibri" panose="020F0502020204030204"/>
                <a:ea typeface="+mn-ea"/>
                <a:cs typeface="+mn-cs"/>
              </a:rPr>
              <a:t/>
            </a:r>
            <a:br>
              <a:rPr lang="fa-IR" sz="3600" dirty="0" smtClean="0">
                <a:solidFill>
                  <a:prstClr val="black"/>
                </a:solidFill>
                <a:latin typeface="Calibri" panose="020F0502020204030204"/>
                <a:ea typeface="+mn-ea"/>
                <a:cs typeface="+mn-cs"/>
              </a:rPr>
            </a:br>
            <a:r>
              <a:rPr lang="fa-IR" sz="3600" dirty="0" smtClean="0">
                <a:solidFill>
                  <a:schemeClr val="accent1">
                    <a:lumMod val="75000"/>
                  </a:schemeClr>
                </a:solidFill>
                <a:latin typeface="Calibri" panose="020F0502020204030204"/>
                <a:ea typeface="+mn-ea"/>
                <a:cs typeface="+mn-cs"/>
              </a:rPr>
              <a:t>جلسه اول </a:t>
            </a:r>
            <a:r>
              <a:rPr lang="fa-IR" sz="3600" dirty="0" smtClean="0">
                <a:solidFill>
                  <a:prstClr val="black"/>
                </a:solidFill>
                <a:latin typeface="Calibri" panose="020F0502020204030204"/>
                <a:ea typeface="+mn-ea"/>
                <a:cs typeface="+mn-cs"/>
              </a:rPr>
              <a:t/>
            </a:r>
            <a:br>
              <a:rPr lang="fa-IR" sz="3600" dirty="0" smtClean="0">
                <a:solidFill>
                  <a:prstClr val="black"/>
                </a:solidFill>
                <a:latin typeface="Calibri" panose="020F0502020204030204"/>
                <a:ea typeface="+mn-ea"/>
                <a:cs typeface="+mn-cs"/>
              </a:rPr>
            </a:br>
            <a:r>
              <a:rPr lang="fa-IR" sz="3600" dirty="0" smtClean="0">
                <a:solidFill>
                  <a:srgbClr val="FF0000"/>
                </a:solidFill>
                <a:latin typeface="Calibri" panose="020F0502020204030204"/>
                <a:ea typeface="+mn-ea"/>
                <a:cs typeface="+mn-cs"/>
              </a:rPr>
              <a:t>تشكيل شركت تضامني </a:t>
            </a:r>
            <a:endParaRPr lang="fa-IR" dirty="0">
              <a:solidFill>
                <a:srgbClr val="FF0000"/>
              </a:solidFill>
            </a:endParaRPr>
          </a:p>
        </p:txBody>
      </p:sp>
      <p:sp>
        <p:nvSpPr>
          <p:cNvPr id="3" name="Subtitle 2"/>
          <p:cNvSpPr>
            <a:spLocks noGrp="1"/>
          </p:cNvSpPr>
          <p:nvPr>
            <p:ph type="subTitle" idx="1"/>
          </p:nvPr>
        </p:nvSpPr>
        <p:spPr>
          <a:xfrm>
            <a:off x="1524000" y="3602037"/>
            <a:ext cx="9144000" cy="2053695"/>
          </a:xfrm>
        </p:spPr>
        <p:txBody>
          <a:bodyPr>
            <a:normAutofit/>
          </a:bodyPr>
          <a:lstStyle/>
          <a:p>
            <a:pPr algn="r"/>
            <a:r>
              <a:rPr lang="fa-IR" b="1" dirty="0" smtClean="0">
                <a:ea typeface="Times New Roman" panose="02020603050405020304" pitchFamily="18" charset="0"/>
              </a:rPr>
              <a:t> </a:t>
            </a:r>
            <a:endParaRPr lang="en-US" dirty="0" smtClean="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2800" y="301977"/>
            <a:ext cx="609600" cy="609600"/>
          </a:xfrm>
          <a:prstGeom prst="rect">
            <a:avLst/>
          </a:prstGeom>
        </p:spPr>
      </p:pic>
    </p:spTree>
    <p:extLst>
      <p:ext uri="{BB962C8B-B14F-4D97-AF65-F5344CB8AC3E}">
        <p14:creationId xmlns:p14="http://schemas.microsoft.com/office/powerpoint/2010/main" val="23112719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3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551837"/>
            <a:ext cx="6096000" cy="1754326"/>
          </a:xfrm>
          <a:prstGeom prst="rect">
            <a:avLst/>
          </a:prstGeom>
        </p:spPr>
        <p:txBody>
          <a:bodyPr>
            <a:spAutoFit/>
          </a:bodyPr>
          <a:lstStyle/>
          <a:p>
            <a:r>
              <a:rPr lang="fa-IR" dirty="0" smtClean="0">
                <a:solidFill>
                  <a:srgbClr val="FF0000"/>
                </a:solidFill>
              </a:rPr>
              <a:t>عملياتي كه  در حساب جاري شركا ثبت مي شود </a:t>
            </a:r>
            <a:r>
              <a:rPr lang="fa-IR" dirty="0" smtClean="0"/>
              <a:t>: </a:t>
            </a:r>
          </a:p>
          <a:p>
            <a:pPr algn="ctr"/>
            <a:r>
              <a:rPr lang="fa-IR" dirty="0" smtClean="0"/>
              <a:t>1) برداشت شركا </a:t>
            </a:r>
          </a:p>
          <a:p>
            <a:pPr algn="ctr"/>
            <a:r>
              <a:rPr lang="fa-IR" dirty="0" smtClean="0"/>
              <a:t>2)دريافت وام از شركت يا پرداخت آن </a:t>
            </a:r>
          </a:p>
          <a:p>
            <a:pPr algn="ctr"/>
            <a:r>
              <a:rPr lang="fa-IR" dirty="0" smtClean="0"/>
              <a:t>  3) خريد وفروش مواد اوليه وكالا از شركت </a:t>
            </a:r>
          </a:p>
          <a:p>
            <a:pPr algn="ctr"/>
            <a:r>
              <a:rPr lang="fa-IR" dirty="0" smtClean="0"/>
              <a:t>4) سود وزيان تجديد ارزيابي</a:t>
            </a:r>
          </a:p>
          <a:p>
            <a:pPr algn="ctr"/>
            <a:r>
              <a:rPr lang="fa-IR" dirty="0" smtClean="0"/>
              <a:t> 5)تقسيم سودوزيان </a:t>
            </a:r>
            <a:endParaRPr lang="fa-IR"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5733" y="437445"/>
            <a:ext cx="609600" cy="609600"/>
          </a:xfrm>
          <a:prstGeom prst="rect">
            <a:avLst/>
          </a:prstGeom>
        </p:spPr>
      </p:pic>
    </p:spTree>
    <p:extLst>
      <p:ext uri="{BB962C8B-B14F-4D97-AF65-F5344CB8AC3E}">
        <p14:creationId xmlns:p14="http://schemas.microsoft.com/office/powerpoint/2010/main" val="7088295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1505" y="3244334"/>
            <a:ext cx="4394152" cy="923330"/>
          </a:xfrm>
          <a:prstGeom prst="rect">
            <a:avLst/>
          </a:prstGeom>
        </p:spPr>
        <p:txBody>
          <a:bodyPr wrap="none">
            <a:spAutoFit/>
          </a:bodyPr>
          <a:lstStyle/>
          <a:p>
            <a:pPr algn="ctr"/>
            <a:r>
              <a:rPr lang="fa-IR" dirty="0">
                <a:solidFill>
                  <a:srgbClr val="FF0000"/>
                </a:solidFill>
              </a:rPr>
              <a:t>سهم الشركه </a:t>
            </a:r>
            <a:r>
              <a:rPr lang="fa-IR" dirty="0"/>
              <a:t>: </a:t>
            </a:r>
            <a:endParaRPr lang="en-US" dirty="0" smtClean="0"/>
          </a:p>
          <a:p>
            <a:pPr algn="ctr"/>
            <a:endParaRPr lang="fa-IR" dirty="0" smtClean="0"/>
          </a:p>
          <a:p>
            <a:r>
              <a:rPr lang="fa-IR" dirty="0" smtClean="0"/>
              <a:t>هر </a:t>
            </a:r>
            <a:r>
              <a:rPr lang="fa-IR" dirty="0"/>
              <a:t>قسمت از سرمايه را سهم الشركه گويند.</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6045" y="414867"/>
            <a:ext cx="609600" cy="609600"/>
          </a:xfrm>
          <a:prstGeom prst="rect">
            <a:avLst/>
          </a:prstGeom>
        </p:spPr>
      </p:pic>
    </p:spTree>
    <p:extLst>
      <p:ext uri="{BB962C8B-B14F-4D97-AF65-F5344CB8AC3E}">
        <p14:creationId xmlns:p14="http://schemas.microsoft.com/office/powerpoint/2010/main" val="4030044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105835"/>
            <a:ext cx="6096000" cy="2308324"/>
          </a:xfrm>
          <a:prstGeom prst="rect">
            <a:avLst/>
          </a:prstGeom>
        </p:spPr>
        <p:txBody>
          <a:bodyPr>
            <a:spAutoFit/>
          </a:bodyPr>
          <a:lstStyle/>
          <a:p>
            <a:pPr algn="r"/>
            <a:r>
              <a:rPr lang="fa-IR" dirty="0" smtClean="0">
                <a:solidFill>
                  <a:srgbClr val="FF0000"/>
                </a:solidFill>
              </a:rPr>
              <a:t>حسابداري  عمليات شركت هاي تضامني</a:t>
            </a:r>
          </a:p>
          <a:p>
            <a:pPr algn="r"/>
            <a:r>
              <a:rPr lang="fa-IR" dirty="0" smtClean="0">
                <a:solidFill>
                  <a:srgbClr val="FF0000"/>
                </a:solidFill>
              </a:rPr>
              <a:t> :</a:t>
            </a:r>
          </a:p>
          <a:p>
            <a:pPr algn="r"/>
            <a:r>
              <a:rPr lang="fa-IR" dirty="0" smtClean="0"/>
              <a:t>ثبت سرمايه گذاري وتشكيل شركت تضامني</a:t>
            </a:r>
          </a:p>
          <a:p>
            <a:pPr algn="r"/>
            <a:r>
              <a:rPr lang="fa-IR" dirty="0" smtClean="0"/>
              <a:t> :</a:t>
            </a:r>
          </a:p>
          <a:p>
            <a:pPr algn="r"/>
            <a:r>
              <a:rPr lang="fa-IR" dirty="0" smtClean="0"/>
              <a:t>آورده هاي نقدي وغير نقدي </a:t>
            </a:r>
            <a:r>
              <a:rPr lang="fa-IR" dirty="0"/>
              <a:t>شركا </a:t>
            </a:r>
            <a:r>
              <a:rPr lang="fa-IR" dirty="0" smtClean="0"/>
              <a:t>پس از ارزيابي وتوافق  </a:t>
            </a:r>
            <a:r>
              <a:rPr lang="fa-IR" dirty="0"/>
              <a:t>تجميع </a:t>
            </a:r>
            <a:r>
              <a:rPr lang="fa-IR" dirty="0" smtClean="0"/>
              <a:t>گرديده</a:t>
            </a:r>
            <a:r>
              <a:rPr lang="fa-IR" dirty="0">
                <a:solidFill>
                  <a:prstClr val="black"/>
                </a:solidFill>
              </a:rPr>
              <a:t> و درحساب د </a:t>
            </a:r>
            <a:r>
              <a:rPr lang="fa-IR" dirty="0" smtClean="0">
                <a:solidFill>
                  <a:prstClr val="black"/>
                </a:solidFill>
              </a:rPr>
              <a:t>ارايي ها  </a:t>
            </a:r>
            <a:r>
              <a:rPr lang="fa-IR" dirty="0">
                <a:solidFill>
                  <a:prstClr val="black"/>
                </a:solidFill>
              </a:rPr>
              <a:t>بدهكار </a:t>
            </a:r>
            <a:r>
              <a:rPr lang="fa-IR" dirty="0" smtClean="0">
                <a:solidFill>
                  <a:prstClr val="black"/>
                </a:solidFill>
              </a:rPr>
              <a:t>ميگردد</a:t>
            </a:r>
          </a:p>
          <a:p>
            <a:pPr algn="r"/>
            <a:r>
              <a:rPr lang="fa-IR" dirty="0" smtClean="0">
                <a:solidFill>
                  <a:prstClr val="black"/>
                </a:solidFill>
              </a:rPr>
              <a:t>و سهم </a:t>
            </a:r>
            <a:r>
              <a:rPr lang="fa-IR" dirty="0">
                <a:solidFill>
                  <a:prstClr val="black"/>
                </a:solidFill>
              </a:rPr>
              <a:t>الشركه هريك از </a:t>
            </a:r>
            <a:r>
              <a:rPr lang="fa-IR" dirty="0" smtClean="0">
                <a:solidFill>
                  <a:prstClr val="black"/>
                </a:solidFill>
              </a:rPr>
              <a:t>شركا محاسبه </a:t>
            </a:r>
            <a:r>
              <a:rPr lang="fa-IR" dirty="0" smtClean="0"/>
              <a:t> شده و در حساب سرمايه شركاء </a:t>
            </a:r>
            <a:r>
              <a:rPr lang="fa-IR" dirty="0"/>
              <a:t>بستانكار مي شود</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600" y="719667"/>
            <a:ext cx="609600" cy="609600"/>
          </a:xfrm>
          <a:prstGeom prst="rect">
            <a:avLst/>
          </a:prstGeom>
        </p:spPr>
      </p:pic>
    </p:spTree>
    <p:extLst>
      <p:ext uri="{BB962C8B-B14F-4D97-AF65-F5344CB8AC3E}">
        <p14:creationId xmlns:p14="http://schemas.microsoft.com/office/powerpoint/2010/main" val="7294917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25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551837"/>
            <a:ext cx="6096000" cy="2585323"/>
          </a:xfrm>
          <a:prstGeom prst="rect">
            <a:avLst/>
          </a:prstGeom>
        </p:spPr>
        <p:txBody>
          <a:bodyPr>
            <a:spAutoFit/>
          </a:bodyPr>
          <a:lstStyle/>
          <a:p>
            <a:r>
              <a:rPr lang="fa-IR" dirty="0"/>
              <a:t>مثال : امير ورضا هر يك با سرمايه گذاري نقدي وغير نقدي به شرح زير مبادرت به تشكيل شركت تضامني نموده اند </a:t>
            </a:r>
            <a:endParaRPr lang="fa-IR" dirty="0" smtClean="0"/>
          </a:p>
          <a:p>
            <a:endParaRPr lang="fa-IR" dirty="0"/>
          </a:p>
          <a:p>
            <a:pPr algn="r">
              <a:spcAft>
                <a:spcPts val="0"/>
              </a:spcAft>
              <a:tabLst>
                <a:tab pos="4914900" algn="l"/>
              </a:tabLst>
            </a:pPr>
            <a:r>
              <a:rPr lang="fa-IR" b="1" dirty="0" smtClean="0">
                <a:latin typeface="Times New Roman" panose="02020603050405020304" pitchFamily="18" charset="0"/>
                <a:ea typeface="Times New Roman" panose="02020603050405020304" pitchFamily="18" charset="0"/>
                <a:cs typeface="Arial" panose="020B0604020202020204" pitchFamily="34" charset="0"/>
              </a:rPr>
              <a:t>دارايي </a:t>
            </a:r>
            <a:r>
              <a:rPr lang="fa-IR" b="1" dirty="0">
                <a:latin typeface="Times New Roman" panose="02020603050405020304" pitchFamily="18" charset="0"/>
                <a:ea typeface="Times New Roman" panose="02020603050405020304" pitchFamily="18" charset="0"/>
                <a:cs typeface="Arial" panose="020B0604020202020204" pitchFamily="34" charset="0"/>
              </a:rPr>
              <a:t>هاي امير : وجه نقد 500000ريال  - اثاثه 800000 </a:t>
            </a:r>
            <a:r>
              <a:rPr lang="fa-IR" b="1" dirty="0" smtClean="0">
                <a:latin typeface="Times New Roman" panose="02020603050405020304" pitchFamily="18" charset="0"/>
                <a:ea typeface="Times New Roman" panose="02020603050405020304" pitchFamily="18" charset="0"/>
                <a:cs typeface="Arial" panose="020B0604020202020204" pitchFamily="34" charset="0"/>
              </a:rPr>
              <a:t>ريال</a:t>
            </a:r>
          </a:p>
          <a:p>
            <a:pPr algn="r">
              <a:spcAft>
                <a:spcPts val="0"/>
              </a:spcAft>
              <a:tabLst>
                <a:tab pos="4914900" algn="l"/>
              </a:tabLst>
            </a:pPr>
            <a:r>
              <a:rPr lang="fa-IR" b="1" dirty="0" smtClean="0">
                <a:latin typeface="Times New Roman" panose="02020603050405020304" pitchFamily="18" charset="0"/>
                <a:ea typeface="Times New Roman" panose="02020603050405020304" pitchFamily="18" charset="0"/>
                <a:cs typeface="Arial" panose="020B0604020202020204" pitchFamily="34" charset="0"/>
              </a:rPr>
              <a:t> </a:t>
            </a:r>
            <a:r>
              <a:rPr lang="fa-IR" b="1" dirty="0">
                <a:latin typeface="Times New Roman" panose="02020603050405020304" pitchFamily="18" charset="0"/>
                <a:ea typeface="Times New Roman" panose="02020603050405020304" pitchFamily="18" charset="0"/>
                <a:cs typeface="Arial" panose="020B0604020202020204" pitchFamily="34" charset="0"/>
              </a:rPr>
              <a:t>ساختمان  5000000  ريال </a:t>
            </a:r>
            <a:endParaRPr lang="en-US" b="1" dirty="0" smtClean="0">
              <a:latin typeface="Times New Roman" panose="02020603050405020304" pitchFamily="18" charset="0"/>
              <a:ea typeface="Times New Roman" panose="02020603050405020304" pitchFamily="18" charset="0"/>
              <a:cs typeface="Arial" panose="020B0604020202020204" pitchFamily="34" charset="0"/>
            </a:endParaRPr>
          </a:p>
          <a:p>
            <a:pPr algn="r">
              <a:spcAft>
                <a:spcPts val="0"/>
              </a:spcAft>
              <a:tabLst>
                <a:tab pos="4914900" algn="l"/>
              </a:tabLst>
            </a:pPr>
            <a:endParaRPr lang="en-US" dirty="0">
              <a:latin typeface="Times New Roman" panose="02020603050405020304" pitchFamily="18" charset="0"/>
              <a:ea typeface="Times New Roman" panose="02020603050405020304" pitchFamily="18" charset="0"/>
            </a:endParaRPr>
          </a:p>
          <a:p>
            <a:pPr algn="r">
              <a:spcAft>
                <a:spcPts val="0"/>
              </a:spcAft>
              <a:tabLst>
                <a:tab pos="4914900" algn="l"/>
              </a:tabLst>
            </a:pPr>
            <a:r>
              <a:rPr lang="fa-IR" b="1" dirty="0" smtClean="0">
                <a:latin typeface="Times New Roman" panose="02020603050405020304" pitchFamily="18" charset="0"/>
                <a:ea typeface="Times New Roman" panose="02020603050405020304" pitchFamily="18" charset="0"/>
                <a:cs typeface="Arial" panose="020B0604020202020204" pitchFamily="34" charset="0"/>
              </a:rPr>
              <a:t>دارايي </a:t>
            </a:r>
            <a:r>
              <a:rPr lang="fa-IR" b="1" dirty="0">
                <a:latin typeface="Times New Roman" panose="02020603050405020304" pitchFamily="18" charset="0"/>
                <a:ea typeface="Times New Roman" panose="02020603050405020304" pitchFamily="18" charset="0"/>
                <a:cs typeface="Arial" panose="020B0604020202020204" pitchFamily="34" charset="0"/>
              </a:rPr>
              <a:t>هاي رضا : وجه نقد 1000000  ريال – اثاثه 1200000  </a:t>
            </a:r>
            <a:r>
              <a:rPr lang="fa-IR" b="1" dirty="0" smtClean="0">
                <a:latin typeface="Times New Roman" panose="02020603050405020304" pitchFamily="18" charset="0"/>
                <a:ea typeface="Times New Roman" panose="02020603050405020304" pitchFamily="18" charset="0"/>
                <a:cs typeface="Arial" panose="020B0604020202020204" pitchFamily="34" charset="0"/>
              </a:rPr>
              <a:t>ريال</a:t>
            </a:r>
          </a:p>
          <a:p>
            <a:pPr algn="r">
              <a:spcAft>
                <a:spcPts val="0"/>
              </a:spcAft>
              <a:tabLst>
                <a:tab pos="4914900" algn="l"/>
              </a:tabLst>
            </a:pPr>
            <a:r>
              <a:rPr lang="fa-IR" b="1" dirty="0" smtClean="0">
                <a:latin typeface="Times New Roman" panose="02020603050405020304" pitchFamily="18" charset="0"/>
                <a:ea typeface="Times New Roman" panose="02020603050405020304" pitchFamily="18" charset="0"/>
                <a:cs typeface="Arial" panose="020B0604020202020204" pitchFamily="34" charset="0"/>
              </a:rPr>
              <a:t> </a:t>
            </a:r>
            <a:r>
              <a:rPr lang="fa-IR" b="1" dirty="0">
                <a:latin typeface="Times New Roman" panose="02020603050405020304" pitchFamily="18" charset="0"/>
                <a:ea typeface="Times New Roman" panose="02020603050405020304" pitchFamily="18" charset="0"/>
                <a:cs typeface="Arial" panose="020B0604020202020204" pitchFamily="34" charset="0"/>
              </a:rPr>
              <a:t>وسايل نقليه 2000000 ريال </a:t>
            </a:r>
            <a:endParaRPr lang="en-US" dirty="0">
              <a:latin typeface="Times New Roman" panose="02020603050405020304" pitchFamily="18" charset="0"/>
              <a:ea typeface="Times New Roman" panose="02020603050405020304" pitchFamily="18" charset="0"/>
            </a:endParaRPr>
          </a:p>
          <a:p>
            <a:pPr algn="r"/>
            <a:endParaRPr lang="fa-IR"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7333" y="979311"/>
            <a:ext cx="609600" cy="609600"/>
          </a:xfrm>
          <a:prstGeom prst="rect">
            <a:avLst/>
          </a:prstGeom>
        </p:spPr>
      </p:pic>
    </p:spTree>
    <p:extLst>
      <p:ext uri="{BB962C8B-B14F-4D97-AF65-F5344CB8AC3E}">
        <p14:creationId xmlns:p14="http://schemas.microsoft.com/office/powerpoint/2010/main" val="19980594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4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736503"/>
            <a:ext cx="6096000" cy="3046988"/>
          </a:xfrm>
          <a:prstGeom prst="rect">
            <a:avLst/>
          </a:prstGeom>
        </p:spPr>
        <p:txBody>
          <a:bodyPr>
            <a:spAutoFit/>
          </a:bodyPr>
          <a:lstStyle/>
          <a:p>
            <a:pPr algn="r" rtl="1">
              <a:spcAft>
                <a:spcPts val="0"/>
              </a:spcAft>
              <a:tabLst>
                <a:tab pos="4914900" algn="l"/>
              </a:tabLst>
            </a:pPr>
            <a:r>
              <a:rPr lang="fa-IR" sz="2400" b="1" dirty="0" smtClean="0">
                <a:latin typeface="Times New Roman" panose="02020603050405020304" pitchFamily="18" charset="0"/>
                <a:ea typeface="Times New Roman" panose="02020603050405020304" pitchFamily="18" charset="0"/>
                <a:cs typeface="Arial" panose="020B0604020202020204" pitchFamily="34" charset="0"/>
              </a:rPr>
              <a:t>       </a:t>
            </a:r>
            <a:r>
              <a:rPr lang="fa-IR" sz="2400" b="1" dirty="0" smtClean="0">
                <a:solidFill>
                  <a:srgbClr val="FF0000"/>
                </a:solidFill>
                <a:latin typeface="Times New Roman" panose="02020603050405020304" pitchFamily="18" charset="0"/>
                <a:ea typeface="Times New Roman" panose="02020603050405020304" pitchFamily="18" charset="0"/>
                <a:cs typeface="Arial" panose="020B0604020202020204" pitchFamily="34" charset="0"/>
              </a:rPr>
              <a:t>ثبت تشكيل شركت تضامني  امير وحسين </a:t>
            </a:r>
          </a:p>
          <a:p>
            <a:pPr algn="r" rtl="1">
              <a:spcAft>
                <a:spcPts val="0"/>
              </a:spcAft>
              <a:tabLst>
                <a:tab pos="4914900" algn="l"/>
              </a:tabLst>
            </a:pPr>
            <a:r>
              <a:rPr lang="fa-IR" sz="2400" b="1" dirty="0" smtClean="0">
                <a:latin typeface="Times New Roman" panose="02020603050405020304" pitchFamily="18" charset="0"/>
                <a:ea typeface="Times New Roman" panose="02020603050405020304" pitchFamily="18" charset="0"/>
                <a:cs typeface="Arial" panose="020B0604020202020204" pitchFamily="34" charset="0"/>
              </a:rPr>
              <a:t>         بانك                   1500000</a:t>
            </a:r>
            <a:endParaRPr lang="en-US" sz="2400" dirty="0">
              <a:latin typeface="Times New Roman" panose="02020603050405020304" pitchFamily="18" charset="0"/>
              <a:ea typeface="Times New Roman" panose="02020603050405020304" pitchFamily="18" charset="0"/>
            </a:endParaRPr>
          </a:p>
          <a:p>
            <a:pPr algn="r">
              <a:spcAft>
                <a:spcPts val="0"/>
              </a:spcAft>
              <a:tabLst>
                <a:tab pos="4914900" algn="l"/>
              </a:tabLst>
            </a:pPr>
            <a:r>
              <a:rPr lang="fa-IR" sz="2400" b="1" dirty="0">
                <a:latin typeface="Times New Roman" panose="02020603050405020304" pitchFamily="18" charset="0"/>
                <a:ea typeface="Times New Roman" panose="02020603050405020304" pitchFamily="18" charset="0"/>
                <a:cs typeface="Arial" panose="020B0604020202020204" pitchFamily="34" charset="0"/>
              </a:rPr>
              <a:t>         اثاثه           </a:t>
            </a:r>
            <a:r>
              <a:rPr lang="fa-IR" sz="2400" b="1" dirty="0" smtClean="0">
                <a:latin typeface="Times New Roman" panose="02020603050405020304" pitchFamily="18" charset="0"/>
                <a:ea typeface="Times New Roman" panose="02020603050405020304" pitchFamily="18" charset="0"/>
                <a:cs typeface="Arial" panose="020B0604020202020204" pitchFamily="34" charset="0"/>
              </a:rPr>
              <a:t>       2000000</a:t>
            </a:r>
            <a:endParaRPr lang="en-US" sz="2400" dirty="0">
              <a:latin typeface="Times New Roman" panose="02020603050405020304" pitchFamily="18" charset="0"/>
              <a:ea typeface="Times New Roman" panose="02020603050405020304" pitchFamily="18" charset="0"/>
            </a:endParaRPr>
          </a:p>
          <a:p>
            <a:pPr algn="r">
              <a:spcAft>
                <a:spcPts val="0"/>
              </a:spcAft>
              <a:tabLst>
                <a:tab pos="4914900" algn="l"/>
              </a:tabLst>
            </a:pPr>
            <a:r>
              <a:rPr lang="fa-IR" sz="2400" b="1" dirty="0">
                <a:latin typeface="Times New Roman" panose="02020603050405020304" pitchFamily="18" charset="0"/>
                <a:ea typeface="Times New Roman" panose="02020603050405020304" pitchFamily="18" charset="0"/>
                <a:cs typeface="Arial" panose="020B0604020202020204" pitchFamily="34" charset="0"/>
              </a:rPr>
              <a:t>      ساختمان                 </a:t>
            </a:r>
            <a:r>
              <a:rPr lang="fa-IR" sz="2400" b="1" dirty="0" smtClean="0">
                <a:latin typeface="Times New Roman" panose="02020603050405020304" pitchFamily="18" charset="0"/>
                <a:ea typeface="Times New Roman" panose="02020603050405020304" pitchFamily="18" charset="0"/>
                <a:cs typeface="Arial" panose="020B0604020202020204" pitchFamily="34" charset="0"/>
              </a:rPr>
              <a:t>5000000</a:t>
            </a:r>
            <a:endParaRPr lang="en-US" sz="2400" dirty="0">
              <a:latin typeface="Times New Roman" panose="02020603050405020304" pitchFamily="18" charset="0"/>
              <a:ea typeface="Times New Roman" panose="02020603050405020304" pitchFamily="18" charset="0"/>
            </a:endParaRPr>
          </a:p>
          <a:p>
            <a:pPr algn="r">
              <a:spcAft>
                <a:spcPts val="0"/>
              </a:spcAft>
              <a:tabLst>
                <a:tab pos="4914900" algn="l"/>
              </a:tabLst>
            </a:pPr>
            <a:r>
              <a:rPr lang="fa-IR" sz="2400" b="1" dirty="0">
                <a:latin typeface="Times New Roman" panose="02020603050405020304" pitchFamily="18" charset="0"/>
                <a:ea typeface="Times New Roman" panose="02020603050405020304" pitchFamily="18" charset="0"/>
                <a:cs typeface="Arial" panose="020B0604020202020204" pitchFamily="34" charset="0"/>
              </a:rPr>
              <a:t>    وسايل نقليه               </a:t>
            </a:r>
            <a:r>
              <a:rPr lang="fa-IR" sz="2400" b="1" dirty="0" smtClean="0">
                <a:latin typeface="Times New Roman" panose="02020603050405020304" pitchFamily="18" charset="0"/>
                <a:ea typeface="Times New Roman" panose="02020603050405020304" pitchFamily="18" charset="0"/>
                <a:cs typeface="Arial" panose="020B0604020202020204" pitchFamily="34" charset="0"/>
              </a:rPr>
              <a:t>2000000</a:t>
            </a:r>
            <a:endParaRPr lang="en-US" sz="2400" dirty="0">
              <a:latin typeface="Times New Roman" panose="02020603050405020304" pitchFamily="18" charset="0"/>
              <a:ea typeface="Times New Roman" panose="02020603050405020304" pitchFamily="18" charset="0"/>
            </a:endParaRPr>
          </a:p>
          <a:p>
            <a:pPr algn="r">
              <a:spcAft>
                <a:spcPts val="0"/>
              </a:spcAft>
              <a:tabLst>
                <a:tab pos="4914900" algn="l"/>
              </a:tabLst>
            </a:pPr>
            <a:r>
              <a:rPr lang="fa-IR" sz="2400" b="1" dirty="0">
                <a:latin typeface="Times New Roman" panose="02020603050405020304" pitchFamily="18" charset="0"/>
                <a:ea typeface="Times New Roman" panose="02020603050405020304" pitchFamily="18" charset="0"/>
                <a:cs typeface="Arial" panose="020B0604020202020204" pitchFamily="34" charset="0"/>
              </a:rPr>
              <a:t>                  سرمايه امير </a:t>
            </a:r>
            <a:r>
              <a:rPr lang="fa-IR" sz="2400" b="1" dirty="0" smtClean="0">
                <a:latin typeface="Times New Roman" panose="02020603050405020304" pitchFamily="18" charset="0"/>
                <a:ea typeface="Times New Roman" panose="02020603050405020304" pitchFamily="18" charset="0"/>
                <a:cs typeface="Arial" panose="020B0604020202020204" pitchFamily="34" charset="0"/>
              </a:rPr>
              <a:t>                     000 6300</a:t>
            </a:r>
            <a:endParaRPr lang="en-US" sz="2400" dirty="0" smtClean="0">
              <a:latin typeface="Times New Roman" panose="02020603050405020304" pitchFamily="18" charset="0"/>
              <a:ea typeface="Times New Roman" panose="02020603050405020304" pitchFamily="18" charset="0"/>
            </a:endParaRPr>
          </a:p>
          <a:p>
            <a:pPr algn="r">
              <a:spcAft>
                <a:spcPts val="0"/>
              </a:spcAft>
              <a:tabLst>
                <a:tab pos="4914900" algn="l"/>
              </a:tabLst>
            </a:pPr>
            <a:r>
              <a:rPr lang="fa-IR" sz="2400" b="1" dirty="0" smtClean="0">
                <a:latin typeface="Times New Roman" panose="02020603050405020304" pitchFamily="18" charset="0"/>
                <a:ea typeface="Times New Roman" panose="02020603050405020304" pitchFamily="18" charset="0"/>
                <a:cs typeface="Arial" panose="020B0604020202020204" pitchFamily="34" charset="0"/>
              </a:rPr>
              <a:t>                سرمايه حسين                     4200000</a:t>
            </a:r>
            <a:endParaRPr lang="en-US" sz="2400" dirty="0" smtClean="0">
              <a:latin typeface="Times New Roman" panose="02020603050405020304" pitchFamily="18" charset="0"/>
              <a:ea typeface="Times New Roman" panose="02020603050405020304" pitchFamily="18" charset="0"/>
            </a:endParaRPr>
          </a:p>
          <a:p>
            <a:r>
              <a:rPr lang="fa-IR" sz="2400" b="1" dirty="0" smtClean="0">
                <a:ea typeface="Times New Roman" panose="02020603050405020304" pitchFamily="18" charset="0"/>
                <a:cs typeface="Arial" panose="020B0604020202020204" pitchFamily="34" charset="0"/>
              </a:rPr>
              <a:t> </a:t>
            </a:r>
            <a:endParaRPr lang="fa-IR" sz="36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0533" y="426156"/>
            <a:ext cx="609600" cy="609600"/>
          </a:xfrm>
          <a:prstGeom prst="rect">
            <a:avLst/>
          </a:prstGeom>
        </p:spPr>
      </p:pic>
    </p:spTree>
    <p:extLst>
      <p:ext uri="{BB962C8B-B14F-4D97-AF65-F5344CB8AC3E}">
        <p14:creationId xmlns:p14="http://schemas.microsoft.com/office/powerpoint/2010/main" val="33055753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6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289" y="345281"/>
            <a:ext cx="6096000" cy="1200329"/>
          </a:xfrm>
          <a:prstGeom prst="rect">
            <a:avLst/>
          </a:prstGeom>
        </p:spPr>
        <p:txBody>
          <a:bodyPr>
            <a:spAutoFit/>
          </a:bodyPr>
          <a:lstStyle/>
          <a:p>
            <a:r>
              <a:rPr lang="fa-IR" dirty="0"/>
              <a:t>مثال 2:  </a:t>
            </a:r>
            <a:r>
              <a:rPr lang="fa-IR" dirty="0" smtClean="0"/>
              <a:t>مرتضي </a:t>
            </a:r>
            <a:r>
              <a:rPr lang="fa-IR" dirty="0"/>
              <a:t>وامين هريك داراي يك فروشگاه لوازم خانگي هستند وتصميم به ادغام دو فروشگاه وتشكيل شركت تضامني مي گيرندو دارایيها وبدهي هاي خود را با توافق به شكل زير ارزيابي مي نمايند .</a:t>
            </a:r>
          </a:p>
        </p:txBody>
      </p:sp>
      <p:graphicFrame>
        <p:nvGraphicFramePr>
          <p:cNvPr id="3" name="Table 2"/>
          <p:cNvGraphicFramePr>
            <a:graphicFrameLocks noGrp="1"/>
          </p:cNvGraphicFramePr>
          <p:nvPr>
            <p:extLst>
              <p:ext uri="{D42A27DB-BD31-4B8C-83A1-F6EECF244321}">
                <p14:modId xmlns:p14="http://schemas.microsoft.com/office/powerpoint/2010/main" val="3793763388"/>
              </p:ext>
            </p:extLst>
          </p:nvPr>
        </p:nvGraphicFramePr>
        <p:xfrm>
          <a:off x="2043289" y="2238850"/>
          <a:ext cx="6023769" cy="3021770"/>
        </p:xfrm>
        <a:graphic>
          <a:graphicData uri="http://schemas.openxmlformats.org/drawingml/2006/table">
            <a:tbl>
              <a:tblPr/>
              <a:tblGrid>
                <a:gridCol w="937031">
                  <a:extLst>
                    <a:ext uri="{9D8B030D-6E8A-4147-A177-3AD203B41FA5}">
                      <a16:colId xmlns:a16="http://schemas.microsoft.com/office/drawing/2014/main" val="3563730870"/>
                    </a:ext>
                  </a:extLst>
                </a:gridCol>
                <a:gridCol w="1070892">
                  <a:extLst>
                    <a:ext uri="{9D8B030D-6E8A-4147-A177-3AD203B41FA5}">
                      <a16:colId xmlns:a16="http://schemas.microsoft.com/office/drawing/2014/main" val="757972429"/>
                    </a:ext>
                  </a:extLst>
                </a:gridCol>
                <a:gridCol w="1070892">
                  <a:extLst>
                    <a:ext uri="{9D8B030D-6E8A-4147-A177-3AD203B41FA5}">
                      <a16:colId xmlns:a16="http://schemas.microsoft.com/office/drawing/2014/main" val="1794012093"/>
                    </a:ext>
                  </a:extLst>
                </a:gridCol>
                <a:gridCol w="1070892">
                  <a:extLst>
                    <a:ext uri="{9D8B030D-6E8A-4147-A177-3AD203B41FA5}">
                      <a16:colId xmlns:a16="http://schemas.microsoft.com/office/drawing/2014/main" val="102931686"/>
                    </a:ext>
                  </a:extLst>
                </a:gridCol>
                <a:gridCol w="1874062">
                  <a:extLst>
                    <a:ext uri="{9D8B030D-6E8A-4147-A177-3AD203B41FA5}">
                      <a16:colId xmlns:a16="http://schemas.microsoft.com/office/drawing/2014/main" val="1181980909"/>
                    </a:ext>
                  </a:extLst>
                </a:gridCol>
              </a:tblGrid>
              <a:tr h="296591">
                <a:tc gridSpan="2">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فروشگاه امين</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gridSpan="2">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فروشگاه مرتضي</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rowSpan="2">
                  <a:txBody>
                    <a:bodyPr/>
                    <a:lstStyle/>
                    <a:p>
                      <a:pPr>
                        <a:spcAft>
                          <a:spcPts val="0"/>
                        </a:spcAft>
                      </a:pPr>
                      <a:r>
                        <a:rPr lang="fa-IR" sz="1800" b="1" dirty="0">
                          <a:effectLst/>
                          <a:latin typeface="Times New Roman" panose="02020603050405020304" pitchFamily="18" charset="0"/>
                          <a:ea typeface="Times New Roman" panose="02020603050405020304" pitchFamily="18" charset="0"/>
                          <a:cs typeface="Arial" panose="020B0604020202020204" pitchFamily="34" charset="0"/>
                        </a:rPr>
                        <a:t>شرح</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245997"/>
                  </a:ext>
                </a:extLst>
              </a:tr>
              <a:tr h="593182">
                <a:tc>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ارزيابي شده</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ارزش دفتري</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ارزيابي شده</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ارزش دفتري</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fa-IR"/>
                    </a:p>
                  </a:txBody>
                  <a:tcPr/>
                </a:tc>
                <a:extLst>
                  <a:ext uri="{0D108BD9-81ED-4DB2-BD59-A6C34878D82A}">
                    <a16:rowId xmlns:a16="http://schemas.microsoft.com/office/drawing/2014/main" val="1605450518"/>
                  </a:ext>
                </a:extLst>
              </a:tr>
              <a:tr h="296591">
                <a:tc>
                  <a:txBody>
                    <a:bodyPr/>
                    <a:lstStyle/>
                    <a:p>
                      <a:pPr rtl="1">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100000</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1">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1000000</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1">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800000</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800000</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dirty="0">
                          <a:effectLst/>
                          <a:latin typeface="Times New Roman" panose="02020603050405020304" pitchFamily="18" charset="0"/>
                          <a:ea typeface="Times New Roman" panose="02020603050405020304" pitchFamily="18" charset="0"/>
                          <a:cs typeface="Arial" panose="020B0604020202020204" pitchFamily="34" charset="0"/>
                        </a:rPr>
                        <a:t>موجودي نقدي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3975766"/>
                  </a:ext>
                </a:extLst>
              </a:tr>
              <a:tr h="649042">
                <a:tc>
                  <a:txBody>
                    <a:bodyPr/>
                    <a:lstStyle/>
                    <a:p>
                      <a:pPr rtl="1">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400000</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400000</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600000</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600000</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dirty="0">
                          <a:effectLst/>
                          <a:latin typeface="Times New Roman" panose="02020603050405020304" pitchFamily="18" charset="0"/>
                          <a:ea typeface="Times New Roman" panose="02020603050405020304" pitchFamily="18" charset="0"/>
                          <a:cs typeface="Arial" panose="020B0604020202020204" pitchFamily="34" charset="0"/>
                        </a:rPr>
                        <a:t>حسا بهاي دريافتني</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6410554"/>
                  </a:ext>
                </a:extLst>
              </a:tr>
              <a:tr h="593182">
                <a:tc>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30000</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50000</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1">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120000</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100000</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dirty="0">
                          <a:effectLst/>
                          <a:latin typeface="Times New Roman" panose="02020603050405020304" pitchFamily="18" charset="0"/>
                          <a:ea typeface="Times New Roman" panose="02020603050405020304" pitchFamily="18" charset="0"/>
                          <a:cs typeface="Arial" panose="020B0604020202020204" pitchFamily="34" charset="0"/>
                        </a:rPr>
                        <a:t>ذخيره مطالبات مشكوك الوصول</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4273838"/>
                  </a:ext>
                </a:extLst>
              </a:tr>
              <a:tr h="296591">
                <a:tc>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450000</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900000</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dirty="0">
                          <a:effectLst/>
                          <a:latin typeface="Times New Roman" panose="02020603050405020304" pitchFamily="18" charset="0"/>
                          <a:ea typeface="Times New Roman" panose="02020603050405020304" pitchFamily="18" charset="0"/>
                          <a:cs typeface="Arial" panose="020B0604020202020204" pitchFamily="34" charset="0"/>
                        </a:rPr>
                        <a:t>اثاثه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0140655"/>
                  </a:ext>
                </a:extLst>
              </a:tr>
              <a:tr h="296591">
                <a:tc>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420000</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400000</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450000</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a:effectLst/>
                          <a:latin typeface="Times New Roman" panose="02020603050405020304" pitchFamily="18" charset="0"/>
                          <a:ea typeface="Times New Roman" panose="02020603050405020304" pitchFamily="18" charset="0"/>
                          <a:cs typeface="Arial" panose="020B0604020202020204" pitchFamily="34" charset="0"/>
                        </a:rPr>
                        <a:t>500000</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dirty="0">
                          <a:effectLst/>
                          <a:latin typeface="Times New Roman" panose="02020603050405020304" pitchFamily="18" charset="0"/>
                          <a:ea typeface="Times New Roman" panose="02020603050405020304" pitchFamily="18" charset="0"/>
                          <a:cs typeface="Arial" panose="020B0604020202020204" pitchFamily="34" charset="0"/>
                        </a:rPr>
                        <a:t>حسابهاي پرداختني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5758026"/>
                  </a:ext>
                </a:extLst>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8933" y="345281"/>
            <a:ext cx="609600" cy="609600"/>
          </a:xfrm>
          <a:prstGeom prst="rect">
            <a:avLst/>
          </a:prstGeom>
        </p:spPr>
      </p:pic>
    </p:spTree>
    <p:extLst>
      <p:ext uri="{BB962C8B-B14F-4D97-AF65-F5344CB8AC3E}">
        <p14:creationId xmlns:p14="http://schemas.microsoft.com/office/powerpoint/2010/main" val="37014532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61288155"/>
              </p:ext>
            </p:extLst>
          </p:nvPr>
        </p:nvGraphicFramePr>
        <p:xfrm>
          <a:off x="1942217" y="1241778"/>
          <a:ext cx="6095473" cy="3791401"/>
        </p:xfrm>
        <a:graphic>
          <a:graphicData uri="http://schemas.openxmlformats.org/drawingml/2006/table">
            <a:tbl>
              <a:tblPr/>
              <a:tblGrid>
                <a:gridCol w="1416037">
                  <a:extLst>
                    <a:ext uri="{9D8B030D-6E8A-4147-A177-3AD203B41FA5}">
                      <a16:colId xmlns:a16="http://schemas.microsoft.com/office/drawing/2014/main" val="1893033896"/>
                    </a:ext>
                  </a:extLst>
                </a:gridCol>
                <a:gridCol w="1817396">
                  <a:extLst>
                    <a:ext uri="{9D8B030D-6E8A-4147-A177-3AD203B41FA5}">
                      <a16:colId xmlns:a16="http://schemas.microsoft.com/office/drawing/2014/main" val="3522973953"/>
                    </a:ext>
                  </a:extLst>
                </a:gridCol>
                <a:gridCol w="1191283">
                  <a:extLst>
                    <a:ext uri="{9D8B030D-6E8A-4147-A177-3AD203B41FA5}">
                      <a16:colId xmlns:a16="http://schemas.microsoft.com/office/drawing/2014/main" val="926350696"/>
                    </a:ext>
                  </a:extLst>
                </a:gridCol>
                <a:gridCol w="1670757">
                  <a:extLst>
                    <a:ext uri="{9D8B030D-6E8A-4147-A177-3AD203B41FA5}">
                      <a16:colId xmlns:a16="http://schemas.microsoft.com/office/drawing/2014/main" val="1160486305"/>
                    </a:ext>
                  </a:extLst>
                </a:gridCol>
              </a:tblGrid>
              <a:tr h="552988">
                <a:tc>
                  <a:txBody>
                    <a:bodyPr/>
                    <a:lstStyle/>
                    <a:p>
                      <a:pPr>
                        <a:spcAft>
                          <a:spcPts val="0"/>
                        </a:spcAft>
                      </a:pPr>
                      <a:r>
                        <a:rPr lang="fa-IR" sz="1800" dirty="0" smtClean="0">
                          <a:effectLst/>
                          <a:latin typeface="Times New Roman" panose="02020603050405020304" pitchFamily="18" charset="0"/>
                          <a:ea typeface="Times New Roman" panose="02020603050405020304" pitchFamily="18" charset="0"/>
                        </a:rPr>
                        <a:t>جمع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dirty="0" smtClean="0">
                          <a:effectLst/>
                          <a:latin typeface="Times New Roman" panose="02020603050405020304" pitchFamily="18" charset="0"/>
                          <a:ea typeface="Times New Roman" panose="02020603050405020304" pitchFamily="18" charset="0"/>
                        </a:rPr>
                        <a:t>امين</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dirty="0" smtClean="0">
                          <a:effectLst/>
                          <a:latin typeface="Times New Roman" panose="02020603050405020304" pitchFamily="18" charset="0"/>
                          <a:ea typeface="Times New Roman" panose="02020603050405020304" pitchFamily="18" charset="0"/>
                        </a:rPr>
                        <a:t>مرتضي</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762948500"/>
                  </a:ext>
                </a:extLst>
              </a:tr>
              <a:tr h="480460">
                <a:tc>
                  <a:txBody>
                    <a:bodyPr/>
                    <a:lstStyle/>
                    <a:p>
                      <a:pPr rtl="1">
                        <a:spcAft>
                          <a:spcPts val="0"/>
                        </a:spcAft>
                      </a:pPr>
                      <a:r>
                        <a:rPr lang="fa-IR" sz="1800" dirty="0" smtClean="0">
                          <a:effectLst/>
                          <a:latin typeface="Times New Roman" panose="02020603050405020304" pitchFamily="18" charset="0"/>
                          <a:ea typeface="Times New Roman" panose="02020603050405020304" pitchFamily="18" charset="0"/>
                        </a:rPr>
                        <a:t>1800000</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1">
                        <a:spcAft>
                          <a:spcPts val="0"/>
                        </a:spcAft>
                      </a:pPr>
                      <a:r>
                        <a:rPr lang="fa-IR" sz="1800" dirty="0" smtClean="0">
                          <a:effectLst/>
                          <a:latin typeface="Times New Roman" panose="02020603050405020304" pitchFamily="18" charset="0"/>
                          <a:ea typeface="Times New Roman" panose="02020603050405020304" pitchFamily="18" charset="0"/>
                        </a:rPr>
                        <a:t>1000000</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1">
                        <a:spcAft>
                          <a:spcPts val="0"/>
                        </a:spcAft>
                      </a:pPr>
                      <a:r>
                        <a:rPr lang="fa-IR" sz="1800" dirty="0" smtClean="0">
                          <a:effectLst/>
                          <a:latin typeface="Times New Roman" panose="02020603050405020304" pitchFamily="18" charset="0"/>
                          <a:ea typeface="Times New Roman" panose="02020603050405020304" pitchFamily="18" charset="0"/>
                        </a:rPr>
                        <a:t>800000</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dirty="0">
                          <a:effectLst/>
                          <a:latin typeface="Times New Roman" panose="02020603050405020304" pitchFamily="18" charset="0"/>
                          <a:ea typeface="Times New Roman" panose="02020603050405020304" pitchFamily="18" charset="0"/>
                          <a:cs typeface="Arial" panose="020B0604020202020204" pitchFamily="34" charset="0"/>
                        </a:rPr>
                        <a:t>موجودي نقدي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2446927"/>
                  </a:ext>
                </a:extLst>
              </a:tr>
              <a:tr h="568386">
                <a:tc>
                  <a:txBody>
                    <a:bodyPr/>
                    <a:lstStyle/>
                    <a:p>
                      <a:pPr>
                        <a:spcAft>
                          <a:spcPts val="0"/>
                        </a:spcAft>
                      </a:pPr>
                      <a:r>
                        <a:rPr lang="fa-IR" sz="1800" dirty="0" smtClean="0">
                          <a:effectLst/>
                          <a:latin typeface="Times New Roman" panose="02020603050405020304" pitchFamily="18" charset="0"/>
                          <a:ea typeface="Times New Roman" panose="02020603050405020304" pitchFamily="18" charset="0"/>
                        </a:rPr>
                        <a:t>1000000</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dirty="0" smtClean="0">
                          <a:effectLst/>
                          <a:latin typeface="Times New Roman" panose="02020603050405020304" pitchFamily="18" charset="0"/>
                          <a:ea typeface="Times New Roman" panose="02020603050405020304" pitchFamily="18" charset="0"/>
                        </a:rPr>
                        <a:t>400000</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dirty="0" smtClean="0">
                          <a:effectLst/>
                          <a:latin typeface="Times New Roman" panose="02020603050405020304" pitchFamily="18" charset="0"/>
                          <a:ea typeface="Times New Roman" panose="02020603050405020304" pitchFamily="18" charset="0"/>
                        </a:rPr>
                        <a:t>600000</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dirty="0">
                          <a:effectLst/>
                          <a:latin typeface="Times New Roman" panose="02020603050405020304" pitchFamily="18" charset="0"/>
                          <a:ea typeface="Times New Roman" panose="02020603050405020304" pitchFamily="18" charset="0"/>
                          <a:cs typeface="Arial" panose="020B0604020202020204" pitchFamily="34" charset="0"/>
                        </a:rPr>
                        <a:t>حسا بهاي دريافتني</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0116072"/>
                  </a:ext>
                </a:extLst>
              </a:tr>
              <a:tr h="954327">
                <a:tc>
                  <a:txBody>
                    <a:bodyPr/>
                    <a:lstStyle/>
                    <a:p>
                      <a:pPr>
                        <a:spcAft>
                          <a:spcPts val="0"/>
                        </a:spcAft>
                      </a:pPr>
                      <a:r>
                        <a:rPr lang="fa-IR" sz="1800" dirty="0" smtClean="0">
                          <a:effectLst/>
                          <a:latin typeface="Times New Roman" panose="02020603050405020304" pitchFamily="18" charset="0"/>
                          <a:ea typeface="Times New Roman" panose="02020603050405020304" pitchFamily="18" charset="0"/>
                        </a:rPr>
                        <a:t>(150000)</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1">
                        <a:spcAft>
                          <a:spcPts val="0"/>
                        </a:spcAft>
                      </a:pPr>
                      <a:r>
                        <a:rPr lang="fa-IR" sz="1800" dirty="0" smtClean="0">
                          <a:effectLst/>
                          <a:latin typeface="Times New Roman" panose="02020603050405020304" pitchFamily="18" charset="0"/>
                          <a:ea typeface="Times New Roman" panose="02020603050405020304" pitchFamily="18" charset="0"/>
                        </a:rPr>
                        <a:t>(30000)</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1">
                        <a:spcAft>
                          <a:spcPts val="0"/>
                        </a:spcAft>
                      </a:pPr>
                      <a:r>
                        <a:rPr lang="fa-IR" sz="1800" dirty="0" smtClean="0">
                          <a:effectLst/>
                          <a:latin typeface="Times New Roman" panose="02020603050405020304" pitchFamily="18" charset="0"/>
                          <a:ea typeface="Times New Roman" panose="02020603050405020304" pitchFamily="18" charset="0"/>
                        </a:rPr>
                        <a:t>(120000)</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dirty="0">
                          <a:effectLst/>
                          <a:latin typeface="Times New Roman" panose="02020603050405020304" pitchFamily="18" charset="0"/>
                          <a:ea typeface="Times New Roman" panose="02020603050405020304" pitchFamily="18" charset="0"/>
                          <a:cs typeface="Arial" panose="020B0604020202020204" pitchFamily="34" charset="0"/>
                        </a:rPr>
                        <a:t>ذخيره مطالبات مشكوك الوصول</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429836"/>
                  </a:ext>
                </a:extLst>
              </a:tr>
              <a:tr h="259733">
                <a:tc>
                  <a:txBody>
                    <a:bodyPr/>
                    <a:lstStyle/>
                    <a:p>
                      <a:pPr>
                        <a:spcAft>
                          <a:spcPts val="0"/>
                        </a:spcAft>
                      </a:pPr>
                      <a:r>
                        <a:rPr lang="fa-IR" sz="1800" dirty="0" smtClean="0">
                          <a:effectLst/>
                          <a:latin typeface="Times New Roman" panose="02020603050405020304" pitchFamily="18" charset="0"/>
                          <a:ea typeface="Times New Roman" panose="02020603050405020304" pitchFamily="18" charset="0"/>
                        </a:rPr>
                        <a:t>   450000</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dirty="0" smtClean="0">
                          <a:effectLst/>
                          <a:latin typeface="Times New Roman" panose="02020603050405020304" pitchFamily="18" charset="0"/>
                          <a:ea typeface="Times New Roman" panose="02020603050405020304" pitchFamily="18" charset="0"/>
                        </a:rPr>
                        <a:t>       -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dirty="0" smtClean="0">
                          <a:effectLst/>
                          <a:latin typeface="Times New Roman" panose="02020603050405020304" pitchFamily="18" charset="0"/>
                          <a:ea typeface="Times New Roman" panose="02020603050405020304" pitchFamily="18" charset="0"/>
                        </a:rPr>
                        <a:t>450000</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dirty="0">
                          <a:effectLst/>
                          <a:latin typeface="Times New Roman" panose="02020603050405020304" pitchFamily="18" charset="0"/>
                          <a:ea typeface="Times New Roman" panose="02020603050405020304" pitchFamily="18" charset="0"/>
                          <a:cs typeface="Arial" panose="020B0604020202020204" pitchFamily="34" charset="0"/>
                        </a:rPr>
                        <a:t>اثاثه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2058998"/>
                  </a:ext>
                </a:extLst>
              </a:tr>
              <a:tr h="480460">
                <a:tc>
                  <a:txBody>
                    <a:bodyPr/>
                    <a:lstStyle/>
                    <a:p>
                      <a:pPr>
                        <a:spcAft>
                          <a:spcPts val="0"/>
                        </a:spcAft>
                      </a:pPr>
                      <a:r>
                        <a:rPr lang="fa-IR" sz="1800" dirty="0" smtClean="0">
                          <a:effectLst/>
                          <a:latin typeface="Times New Roman" panose="02020603050405020304" pitchFamily="18" charset="0"/>
                          <a:ea typeface="Times New Roman" panose="02020603050405020304" pitchFamily="18" charset="0"/>
                        </a:rPr>
                        <a:t>(870000)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dirty="0" smtClean="0">
                          <a:effectLst/>
                          <a:latin typeface="Times New Roman" panose="02020603050405020304" pitchFamily="18" charset="0"/>
                          <a:ea typeface="Times New Roman" panose="02020603050405020304" pitchFamily="18" charset="0"/>
                        </a:rPr>
                        <a:t>(420000)</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dirty="0" smtClean="0">
                          <a:effectLst/>
                          <a:latin typeface="Times New Roman" panose="02020603050405020304" pitchFamily="18" charset="0"/>
                          <a:ea typeface="Times New Roman" panose="02020603050405020304" pitchFamily="18" charset="0"/>
                        </a:rPr>
                        <a:t>(450000)</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b="1" dirty="0">
                          <a:effectLst/>
                          <a:latin typeface="Times New Roman" panose="02020603050405020304" pitchFamily="18" charset="0"/>
                          <a:ea typeface="Times New Roman" panose="02020603050405020304" pitchFamily="18" charset="0"/>
                          <a:cs typeface="Arial" panose="020B0604020202020204" pitchFamily="34" charset="0"/>
                        </a:rPr>
                        <a:t>حسابهاي پرداختني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817262"/>
                  </a:ext>
                </a:extLst>
              </a:tr>
              <a:tr h="480460">
                <a:tc>
                  <a:txBody>
                    <a:bodyPr/>
                    <a:lstStyle/>
                    <a:p>
                      <a:pPr>
                        <a:spcAft>
                          <a:spcPts val="0"/>
                        </a:spcAft>
                      </a:pPr>
                      <a:r>
                        <a:rPr lang="fa-IR" sz="1800" dirty="0" smtClean="0">
                          <a:effectLst/>
                          <a:latin typeface="Times New Roman" panose="02020603050405020304" pitchFamily="18" charset="0"/>
                          <a:ea typeface="Times New Roman" panose="02020603050405020304" pitchFamily="18" charset="0"/>
                        </a:rPr>
                        <a:t>2230000</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dirty="0" smtClean="0">
                          <a:effectLst/>
                          <a:latin typeface="Times New Roman" panose="02020603050405020304" pitchFamily="18" charset="0"/>
                          <a:ea typeface="Times New Roman" panose="02020603050405020304" pitchFamily="18" charset="0"/>
                        </a:rPr>
                        <a:t>950000</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dirty="0" smtClean="0">
                          <a:effectLst/>
                          <a:latin typeface="Times New Roman" panose="02020603050405020304" pitchFamily="18" charset="0"/>
                          <a:ea typeface="Times New Roman" panose="02020603050405020304" pitchFamily="18" charset="0"/>
                        </a:rPr>
                        <a:t>1280000</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a-IR" sz="1800" dirty="0" smtClean="0">
                          <a:effectLst/>
                          <a:latin typeface="Times New Roman" panose="02020603050405020304" pitchFamily="18" charset="0"/>
                          <a:ea typeface="Times New Roman" panose="02020603050405020304" pitchFamily="18" charset="0"/>
                        </a:rPr>
                        <a:t>  سرمايه</a:t>
                      </a:r>
                      <a:r>
                        <a:rPr lang="fa-IR" sz="1800" baseline="0" dirty="0" smtClean="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720267"/>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7956" y="632178"/>
            <a:ext cx="609600" cy="609600"/>
          </a:xfrm>
          <a:prstGeom prst="rect">
            <a:avLst/>
          </a:prstGeom>
        </p:spPr>
      </p:pic>
    </p:spTree>
    <p:extLst>
      <p:ext uri="{BB962C8B-B14F-4D97-AF65-F5344CB8AC3E}">
        <p14:creationId xmlns:p14="http://schemas.microsoft.com/office/powerpoint/2010/main" val="39108835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7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0" y="1749778"/>
            <a:ext cx="5429956" cy="2739211"/>
          </a:xfrm>
          <a:prstGeom prst="rect">
            <a:avLst/>
          </a:prstGeom>
        </p:spPr>
        <p:txBody>
          <a:bodyPr wrap="square">
            <a:spAutoFit/>
          </a:bodyPr>
          <a:lstStyle/>
          <a:p>
            <a:pPr algn="r">
              <a:spcAft>
                <a:spcPts val="0"/>
              </a:spcAft>
              <a:tabLst>
                <a:tab pos="4914900" algn="l"/>
              </a:tabLst>
            </a:pPr>
            <a:r>
              <a:rPr lang="fa-IR" sz="14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ثبت مربوط به تشكيل شركت تضامني به شرح زير است </a:t>
            </a:r>
            <a:r>
              <a:rPr lang="fa-IR" sz="1400" b="1" dirty="0" smtClean="0">
                <a:solidFill>
                  <a:srgbClr val="FF0000"/>
                </a:solidFill>
                <a:latin typeface="Times New Roman" panose="02020603050405020304" pitchFamily="18" charset="0"/>
                <a:ea typeface="Times New Roman" panose="02020603050405020304" pitchFamily="18" charset="0"/>
                <a:cs typeface="Arial" panose="020B0604020202020204" pitchFamily="34" charset="0"/>
              </a:rPr>
              <a:t>:</a:t>
            </a:r>
            <a:endParaRPr lang="en-US" sz="1400" b="1" dirty="0" smtClean="0">
              <a:solidFill>
                <a:srgbClr val="FF0000"/>
              </a:solidFill>
              <a:latin typeface="Times New Roman" panose="02020603050405020304" pitchFamily="18" charset="0"/>
              <a:ea typeface="Times New Roman" panose="02020603050405020304" pitchFamily="18" charset="0"/>
              <a:cs typeface="Arial" panose="020B0604020202020204" pitchFamily="34" charset="0"/>
            </a:endParaRPr>
          </a:p>
          <a:p>
            <a:pPr algn="r">
              <a:spcAft>
                <a:spcPts val="0"/>
              </a:spcAft>
              <a:tabLst>
                <a:tab pos="4914900" algn="l"/>
              </a:tabLst>
            </a:pPr>
            <a:endParaRPr lang="en-US" sz="1400" b="1" dirty="0" smtClean="0">
              <a:solidFill>
                <a:srgbClr val="FF0000"/>
              </a:solidFill>
              <a:latin typeface="Times New Roman" panose="02020603050405020304" pitchFamily="18" charset="0"/>
              <a:ea typeface="Times New Roman" panose="02020603050405020304" pitchFamily="18" charset="0"/>
              <a:cs typeface="Arial" panose="020B0604020202020204" pitchFamily="34" charset="0"/>
            </a:endParaRPr>
          </a:p>
          <a:p>
            <a:pPr algn="r">
              <a:spcAft>
                <a:spcPts val="0"/>
              </a:spcAft>
              <a:tabLst>
                <a:tab pos="4914900" algn="l"/>
              </a:tabLst>
            </a:pPr>
            <a:endParaRPr lang="en-US" dirty="0">
              <a:latin typeface="Times New Roman" panose="02020603050405020304" pitchFamily="18" charset="0"/>
              <a:ea typeface="Times New Roman" panose="02020603050405020304" pitchFamily="18" charset="0"/>
            </a:endParaRPr>
          </a:p>
          <a:p>
            <a:pPr algn="r">
              <a:spcAft>
                <a:spcPts val="0"/>
              </a:spcAft>
              <a:tabLst>
                <a:tab pos="4914900" algn="l"/>
              </a:tabLst>
            </a:pPr>
            <a:r>
              <a:rPr lang="fa-IR" b="1" i="1" dirty="0">
                <a:latin typeface="Times New Roman" panose="02020603050405020304" pitchFamily="18" charset="0"/>
                <a:ea typeface="Times New Roman" panose="02020603050405020304" pitchFamily="18" charset="0"/>
                <a:cs typeface="Arial" panose="020B0604020202020204" pitchFamily="34" charset="0"/>
              </a:rPr>
              <a:t>وجه </a:t>
            </a:r>
            <a:r>
              <a:rPr lang="fa-IR" b="1" i="1" dirty="0" smtClean="0">
                <a:latin typeface="Times New Roman" panose="02020603050405020304" pitchFamily="18" charset="0"/>
                <a:ea typeface="Times New Roman" panose="02020603050405020304" pitchFamily="18" charset="0"/>
                <a:cs typeface="Arial" panose="020B0604020202020204" pitchFamily="34" charset="0"/>
              </a:rPr>
              <a:t>نقد                           1800000</a:t>
            </a:r>
            <a:endParaRPr lang="en-US" dirty="0" smtClean="0">
              <a:latin typeface="Times New Roman" panose="02020603050405020304" pitchFamily="18" charset="0"/>
              <a:ea typeface="Times New Roman" panose="02020603050405020304" pitchFamily="18" charset="0"/>
            </a:endParaRPr>
          </a:p>
          <a:p>
            <a:pPr algn="r">
              <a:spcAft>
                <a:spcPts val="0"/>
              </a:spcAft>
              <a:tabLst>
                <a:tab pos="4914900" algn="l"/>
              </a:tabLst>
            </a:pPr>
            <a:r>
              <a:rPr lang="fa-IR" b="1" i="1" dirty="0" smtClean="0">
                <a:latin typeface="Times New Roman" panose="02020603050405020304" pitchFamily="18" charset="0"/>
                <a:ea typeface="Times New Roman" panose="02020603050405020304" pitchFamily="18" charset="0"/>
                <a:cs typeface="Arial" panose="020B0604020202020204" pitchFamily="34" charset="0"/>
              </a:rPr>
              <a:t>حسابهاي دريافتني               1000000</a:t>
            </a:r>
            <a:endParaRPr lang="en-US" dirty="0" smtClean="0">
              <a:latin typeface="Times New Roman" panose="02020603050405020304" pitchFamily="18" charset="0"/>
              <a:ea typeface="Times New Roman" panose="02020603050405020304" pitchFamily="18" charset="0"/>
            </a:endParaRPr>
          </a:p>
          <a:p>
            <a:pPr algn="r">
              <a:spcAft>
                <a:spcPts val="0"/>
              </a:spcAft>
              <a:tabLst>
                <a:tab pos="4914900" algn="l"/>
              </a:tabLst>
            </a:pPr>
            <a:r>
              <a:rPr lang="fa-IR" b="1" i="1" dirty="0" smtClean="0">
                <a:latin typeface="Times New Roman" panose="02020603050405020304" pitchFamily="18" charset="0"/>
                <a:ea typeface="Times New Roman" panose="02020603050405020304" pitchFamily="18" charset="0"/>
                <a:cs typeface="Arial" panose="020B0604020202020204" pitchFamily="34" charset="0"/>
              </a:rPr>
              <a:t>اثا</a:t>
            </a:r>
            <a:r>
              <a:rPr lang="fa-IR" b="1" dirty="0" smtClean="0">
                <a:latin typeface="Times New Roman" panose="02020603050405020304" pitchFamily="18" charset="0"/>
                <a:ea typeface="Times New Roman" panose="02020603050405020304" pitchFamily="18" charset="0"/>
                <a:cs typeface="Arial" panose="020B0604020202020204" pitchFamily="34" charset="0"/>
              </a:rPr>
              <a:t>ثه                                </a:t>
            </a:r>
            <a:r>
              <a:rPr lang="fa-IR" b="1" dirty="0">
                <a:latin typeface="Times New Roman" panose="02020603050405020304" pitchFamily="18" charset="0"/>
                <a:ea typeface="Times New Roman" panose="02020603050405020304" pitchFamily="18" charset="0"/>
                <a:cs typeface="Arial" panose="020B0604020202020204" pitchFamily="34" charset="0"/>
              </a:rPr>
              <a:t>650000</a:t>
            </a:r>
            <a:endParaRPr lang="en-US" dirty="0">
              <a:latin typeface="Times New Roman" panose="02020603050405020304" pitchFamily="18" charset="0"/>
              <a:ea typeface="Times New Roman" panose="02020603050405020304" pitchFamily="18" charset="0"/>
            </a:endParaRPr>
          </a:p>
          <a:p>
            <a:pPr algn="r">
              <a:spcAft>
                <a:spcPts val="0"/>
              </a:spcAft>
              <a:tabLst>
                <a:tab pos="4914900" algn="l"/>
              </a:tabLst>
            </a:pPr>
            <a:r>
              <a:rPr lang="fa-IR" b="1" dirty="0">
                <a:latin typeface="Times New Roman" panose="02020603050405020304" pitchFamily="18" charset="0"/>
                <a:ea typeface="Times New Roman" panose="02020603050405020304" pitchFamily="18" charset="0"/>
                <a:cs typeface="Arial" panose="020B0604020202020204" pitchFamily="34" charset="0"/>
              </a:rPr>
              <a:t>          ذخيره  م م                                       150000</a:t>
            </a:r>
            <a:endParaRPr lang="en-US" dirty="0">
              <a:latin typeface="Times New Roman" panose="02020603050405020304" pitchFamily="18" charset="0"/>
              <a:ea typeface="Times New Roman" panose="02020603050405020304" pitchFamily="18" charset="0"/>
            </a:endParaRPr>
          </a:p>
          <a:p>
            <a:pPr algn="r">
              <a:spcAft>
                <a:spcPts val="0"/>
              </a:spcAft>
              <a:tabLst>
                <a:tab pos="4914900" algn="l"/>
              </a:tabLst>
            </a:pPr>
            <a:r>
              <a:rPr lang="fa-IR" b="1" dirty="0">
                <a:latin typeface="Times New Roman" panose="02020603050405020304" pitchFamily="18" charset="0"/>
                <a:ea typeface="Times New Roman" panose="02020603050405020304" pitchFamily="18" charset="0"/>
                <a:cs typeface="Arial" panose="020B0604020202020204" pitchFamily="34" charset="0"/>
              </a:rPr>
              <a:t>         حسابهاي پرداختني                              870000</a:t>
            </a:r>
            <a:endParaRPr lang="en-US" dirty="0">
              <a:latin typeface="Times New Roman" panose="02020603050405020304" pitchFamily="18" charset="0"/>
              <a:ea typeface="Times New Roman" panose="02020603050405020304" pitchFamily="18" charset="0"/>
            </a:endParaRPr>
          </a:p>
          <a:p>
            <a:pPr algn="r">
              <a:spcAft>
                <a:spcPts val="0"/>
              </a:spcAft>
              <a:tabLst>
                <a:tab pos="4914900" algn="l"/>
              </a:tabLst>
            </a:pPr>
            <a:r>
              <a:rPr lang="fa-IR" b="1" dirty="0">
                <a:latin typeface="Times New Roman" panose="02020603050405020304" pitchFamily="18" charset="0"/>
                <a:ea typeface="Times New Roman" panose="02020603050405020304" pitchFamily="18" charset="0"/>
                <a:cs typeface="Arial" panose="020B0604020202020204" pitchFamily="34" charset="0"/>
              </a:rPr>
              <a:t>        سرمايه مر تضي                                  1480000</a:t>
            </a:r>
            <a:endParaRPr lang="en-US" dirty="0">
              <a:latin typeface="Times New Roman" panose="02020603050405020304" pitchFamily="18" charset="0"/>
              <a:ea typeface="Times New Roman" panose="02020603050405020304" pitchFamily="18" charset="0"/>
            </a:endParaRPr>
          </a:p>
          <a:p>
            <a:pPr algn="r">
              <a:spcAft>
                <a:spcPts val="0"/>
              </a:spcAft>
              <a:tabLst>
                <a:tab pos="4914900" algn="l"/>
              </a:tabLst>
            </a:pPr>
            <a:r>
              <a:rPr lang="fa-IR" b="1" dirty="0">
                <a:latin typeface="Times New Roman" panose="02020603050405020304" pitchFamily="18" charset="0"/>
                <a:ea typeface="Times New Roman" panose="02020603050405020304" pitchFamily="18" charset="0"/>
                <a:cs typeface="Arial" panose="020B0604020202020204" pitchFamily="34" charset="0"/>
              </a:rPr>
              <a:t>      </a:t>
            </a:r>
            <a:r>
              <a:rPr lang="fa-IR" b="1" dirty="0" smtClean="0">
                <a:latin typeface="Times New Roman" panose="02020603050405020304" pitchFamily="18" charset="0"/>
                <a:ea typeface="Times New Roman" panose="02020603050405020304" pitchFamily="18" charset="0"/>
                <a:cs typeface="Arial" panose="020B0604020202020204" pitchFamily="34" charset="0"/>
              </a:rPr>
              <a:t>  </a:t>
            </a:r>
            <a:r>
              <a:rPr lang="fa-IR" b="1" dirty="0">
                <a:latin typeface="Times New Roman" panose="02020603050405020304" pitchFamily="18" charset="0"/>
                <a:ea typeface="Times New Roman" panose="02020603050405020304" pitchFamily="18" charset="0"/>
                <a:cs typeface="Arial" panose="020B0604020202020204" pitchFamily="34" charset="0"/>
              </a:rPr>
              <a:t>سرمايه امین                                       </a:t>
            </a:r>
            <a:r>
              <a:rPr lang="fa-IR" b="1" dirty="0" smtClean="0">
                <a:latin typeface="Times New Roman" panose="02020603050405020304" pitchFamily="18" charset="0"/>
                <a:ea typeface="Times New Roman" panose="02020603050405020304" pitchFamily="18" charset="0"/>
                <a:cs typeface="Arial" panose="020B0604020202020204" pitchFamily="34" charset="0"/>
              </a:rPr>
              <a:t>950000</a:t>
            </a:r>
            <a:endParaRPr lang="en-US" dirty="0">
              <a:effectLst/>
              <a:latin typeface="Times New Roman" panose="02020603050405020304" pitchFamily="18" charset="0"/>
              <a:ea typeface="Times New Roman" panose="02020603050405020304" pitchFamily="18"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7022" y="403577"/>
            <a:ext cx="609600" cy="609600"/>
          </a:xfrm>
          <a:prstGeom prst="rect">
            <a:avLst/>
          </a:prstGeom>
        </p:spPr>
      </p:pic>
    </p:spTree>
    <p:extLst>
      <p:ext uri="{BB962C8B-B14F-4D97-AF65-F5344CB8AC3E}">
        <p14:creationId xmlns:p14="http://schemas.microsoft.com/office/powerpoint/2010/main" val="1853796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4894" y="2133600"/>
            <a:ext cx="6123809" cy="1742857"/>
          </a:xfrm>
          <a:prstGeom prst="rect">
            <a:avLst/>
          </a:prstGeom>
        </p:spPr>
      </p:pic>
    </p:spTree>
    <p:extLst>
      <p:ext uri="{BB962C8B-B14F-4D97-AF65-F5344CB8AC3E}">
        <p14:creationId xmlns:p14="http://schemas.microsoft.com/office/powerpoint/2010/main" val="1784192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تمرينات</a:t>
            </a:r>
            <a:endParaRPr lang="fa-IR" dirty="0"/>
          </a:p>
        </p:txBody>
      </p:sp>
      <p:pic>
        <p:nvPicPr>
          <p:cNvPr id="4" name="Content Placeholder 3"/>
          <p:cNvPicPr>
            <a:picLocks noGrp="1" noChangeAspect="1"/>
          </p:cNvPicPr>
          <p:nvPr>
            <p:ph idx="1"/>
          </p:nvPr>
        </p:nvPicPr>
        <p:blipFill>
          <a:blip r:embed="rId2"/>
          <a:stretch>
            <a:fillRect/>
          </a:stretch>
        </p:blipFill>
        <p:spPr>
          <a:xfrm>
            <a:off x="1767358" y="2608989"/>
            <a:ext cx="6123809" cy="1742857"/>
          </a:xfrm>
          <a:prstGeom prst="rect">
            <a:avLst/>
          </a:prstGeom>
        </p:spPr>
      </p:pic>
      <p:pic>
        <p:nvPicPr>
          <p:cNvPr id="5" name="Picture 4"/>
          <p:cNvPicPr/>
          <p:nvPr/>
        </p:nvPicPr>
        <p:blipFill>
          <a:blip r:embed="rId3"/>
          <a:srcRect/>
          <a:stretch>
            <a:fillRect/>
          </a:stretch>
        </p:blipFill>
        <p:spPr bwMode="auto">
          <a:xfrm>
            <a:off x="1606284" y="4749482"/>
            <a:ext cx="6445955" cy="1865807"/>
          </a:xfrm>
          <a:prstGeom prst="rect">
            <a:avLst/>
          </a:prstGeom>
          <a:solidFill>
            <a:srgbClr val="969696"/>
          </a:solidFill>
          <a:ln w="9525">
            <a:noFill/>
            <a:miter lim="800000"/>
            <a:headEnd/>
            <a:tailEnd/>
          </a:ln>
        </p:spPr>
      </p:pic>
      <p:sp>
        <p:nvSpPr>
          <p:cNvPr id="6" name="Rectangle 5"/>
          <p:cNvSpPr/>
          <p:nvPr/>
        </p:nvSpPr>
        <p:spPr>
          <a:xfrm>
            <a:off x="1606284" y="4749481"/>
            <a:ext cx="583760" cy="1865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1987492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293818"/>
            <a:ext cx="6096000" cy="2270365"/>
          </a:xfrm>
          <a:prstGeom prst="rect">
            <a:avLst/>
          </a:prstGeom>
        </p:spPr>
        <p:txBody>
          <a:bodyPr>
            <a:spAutoFit/>
          </a:bodyPr>
          <a:lstStyle/>
          <a:p>
            <a:pPr lvl="0" algn="ctr">
              <a:lnSpc>
                <a:spcPct val="90000"/>
              </a:lnSpc>
              <a:spcBef>
                <a:spcPct val="0"/>
              </a:spcBef>
            </a:pPr>
            <a:r>
              <a:rPr lang="fa-IR" sz="2200" dirty="0">
                <a:solidFill>
                  <a:srgbClr val="FF0000"/>
                </a:solidFill>
                <a:ea typeface="+mj-ea"/>
              </a:rPr>
              <a:t>انواع واحدهاي اقتصادي </a:t>
            </a:r>
          </a:p>
          <a:p>
            <a:pPr lvl="0" algn="ctr">
              <a:lnSpc>
                <a:spcPct val="90000"/>
              </a:lnSpc>
              <a:spcBef>
                <a:spcPts val="1000"/>
              </a:spcBef>
            </a:pPr>
            <a:r>
              <a:rPr lang="en-US" sz="2200" b="1" dirty="0">
                <a:solidFill>
                  <a:prstClr val="black"/>
                </a:solidFill>
                <a:ea typeface="Times New Roman" panose="02020603050405020304" pitchFamily="18" charset="0"/>
                <a:cs typeface="+mj-cs"/>
              </a:rPr>
              <a:t/>
            </a:r>
            <a:br>
              <a:rPr lang="en-US" sz="2200" b="1" dirty="0">
                <a:solidFill>
                  <a:prstClr val="black"/>
                </a:solidFill>
                <a:ea typeface="Times New Roman" panose="02020603050405020304" pitchFamily="18" charset="0"/>
                <a:cs typeface="+mj-cs"/>
              </a:rPr>
            </a:br>
            <a:r>
              <a:rPr lang="fa-IR" sz="2200" b="1" dirty="0" smtClean="0">
                <a:solidFill>
                  <a:prstClr val="black"/>
                </a:solidFill>
                <a:ea typeface="Times New Roman" panose="02020603050405020304" pitchFamily="18" charset="0"/>
              </a:rPr>
              <a:t>1)   </a:t>
            </a:r>
            <a:r>
              <a:rPr lang="fa-IR" sz="2200" b="1" dirty="0">
                <a:solidFill>
                  <a:prstClr val="black"/>
                </a:solidFill>
                <a:ea typeface="Times New Roman" panose="02020603050405020304" pitchFamily="18" charset="0"/>
              </a:rPr>
              <a:t>واحدهاي غير انتفاعي</a:t>
            </a:r>
            <a:r>
              <a:rPr lang="en-US" sz="2200" b="1" dirty="0">
                <a:solidFill>
                  <a:prstClr val="black"/>
                </a:solidFill>
                <a:ea typeface="Times New Roman" panose="02020603050405020304" pitchFamily="18" charset="0"/>
                <a:cs typeface="+mj-cs"/>
              </a:rPr>
              <a:t/>
            </a:r>
            <a:br>
              <a:rPr lang="en-US" sz="2200" b="1" dirty="0">
                <a:solidFill>
                  <a:prstClr val="black"/>
                </a:solidFill>
                <a:ea typeface="Times New Roman" panose="02020603050405020304" pitchFamily="18" charset="0"/>
                <a:cs typeface="+mj-cs"/>
              </a:rPr>
            </a:br>
            <a:endParaRPr lang="fa-IR" sz="6000" dirty="0">
              <a:solidFill>
                <a:prstClr val="black"/>
              </a:solidFill>
              <a:latin typeface="Calibri Light" panose="020F0302020204030204"/>
              <a:ea typeface="+mj-ea"/>
              <a:cs typeface="Times New Roman" panose="02020603050405020304" pitchFamily="18" charset="0"/>
            </a:endParaRPr>
          </a:p>
          <a:p>
            <a:pPr lvl="0" algn="ctr">
              <a:lnSpc>
                <a:spcPct val="90000"/>
              </a:lnSpc>
              <a:spcBef>
                <a:spcPct val="0"/>
              </a:spcBef>
            </a:pPr>
            <a:r>
              <a:rPr lang="fa-IR" sz="2200" b="1" dirty="0" smtClean="0">
                <a:solidFill>
                  <a:prstClr val="black"/>
                </a:solidFill>
                <a:ea typeface="Times New Roman" panose="02020603050405020304" pitchFamily="18" charset="0"/>
              </a:rPr>
              <a:t>2)  </a:t>
            </a:r>
            <a:r>
              <a:rPr lang="fa-IR" sz="2200" b="1" dirty="0">
                <a:solidFill>
                  <a:prstClr val="black"/>
                </a:solidFill>
                <a:ea typeface="Times New Roman" panose="02020603050405020304" pitchFamily="18" charset="0"/>
              </a:rPr>
              <a:t>واحدهاي انتفاعي </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99822" y="471311"/>
            <a:ext cx="609600" cy="609600"/>
          </a:xfrm>
          <a:prstGeom prst="rect">
            <a:avLst/>
          </a:prstGeom>
        </p:spPr>
      </p:pic>
    </p:spTree>
    <p:extLst>
      <p:ext uri="{BB962C8B-B14F-4D97-AF65-F5344CB8AC3E}">
        <p14:creationId xmlns:p14="http://schemas.microsoft.com/office/powerpoint/2010/main" val="29936117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0578" y="2173833"/>
            <a:ext cx="6096000" cy="2803844"/>
          </a:xfrm>
          <a:prstGeom prst="rect">
            <a:avLst/>
          </a:prstGeom>
        </p:spPr>
        <p:txBody>
          <a:bodyPr>
            <a:spAutoFit/>
          </a:bodyPr>
          <a:lstStyle/>
          <a:p>
            <a:pPr lvl="0" algn="r">
              <a:lnSpc>
                <a:spcPct val="90000"/>
              </a:lnSpc>
              <a:spcBef>
                <a:spcPts val="1000"/>
              </a:spcBef>
            </a:pPr>
            <a:r>
              <a:rPr lang="fa-IR" sz="2400" b="1" dirty="0">
                <a:solidFill>
                  <a:prstClr val="black"/>
                </a:solidFill>
                <a:ea typeface="Times New Roman" panose="02020603050405020304" pitchFamily="18" charset="0"/>
              </a:rPr>
              <a:t>واحدهاي انتفاعي  واحدهايي هستند كه براي كسب سود وبه قصد انتفاع تشكيل  مي شود</a:t>
            </a:r>
            <a:endParaRPr lang="en-US" sz="2400" b="1" dirty="0">
              <a:solidFill>
                <a:prstClr val="black"/>
              </a:solidFill>
              <a:ea typeface="Times New Roman" panose="02020603050405020304" pitchFamily="18" charset="0"/>
            </a:endParaRPr>
          </a:p>
          <a:p>
            <a:pPr lvl="0" algn="r">
              <a:lnSpc>
                <a:spcPct val="90000"/>
              </a:lnSpc>
              <a:spcBef>
                <a:spcPts val="1000"/>
              </a:spcBef>
            </a:pPr>
            <a:r>
              <a:rPr lang="fa-IR" sz="2400" b="1" dirty="0">
                <a:solidFill>
                  <a:prstClr val="black"/>
                </a:solidFill>
                <a:ea typeface="Times New Roman" panose="02020603050405020304" pitchFamily="18" charset="0"/>
              </a:rPr>
              <a:t>واحدهاي غير انتفاعي واحدهايي هستند كه هدف اصلي ايجاد آنها كسب سود ومنفعت نمي باشد </a:t>
            </a:r>
            <a:endParaRPr lang="en-US" sz="2400" b="1" dirty="0">
              <a:solidFill>
                <a:prstClr val="black"/>
              </a:solidFill>
              <a:ea typeface="Times New Roman" panose="02020603050405020304" pitchFamily="18" charset="0"/>
            </a:endParaRPr>
          </a:p>
          <a:p>
            <a:pPr lvl="0" algn="r">
              <a:lnSpc>
                <a:spcPct val="90000"/>
              </a:lnSpc>
              <a:spcBef>
                <a:spcPts val="1000"/>
              </a:spcBef>
            </a:pPr>
            <a:r>
              <a:rPr lang="fa-IR" sz="2400" b="1" dirty="0">
                <a:solidFill>
                  <a:prstClr val="black"/>
                </a:solidFill>
                <a:ea typeface="Times New Roman" panose="02020603050405020304" pitchFamily="18" charset="0"/>
              </a:rPr>
              <a:t>شهرداريها ، مدارس ، دانشگاهها ،بيمارستانها و..... از جمله موسسات</a:t>
            </a:r>
            <a:r>
              <a:rPr lang="fa-IR" sz="2400" dirty="0">
                <a:solidFill>
                  <a:prstClr val="black"/>
                </a:solidFill>
              </a:rPr>
              <a:t>  غير انتفاعي هستند </a:t>
            </a:r>
          </a:p>
          <a:p>
            <a:pPr lvl="0" algn="r">
              <a:lnSpc>
                <a:spcPct val="90000"/>
              </a:lnSpc>
              <a:spcBef>
                <a:spcPts val="1000"/>
              </a:spcBef>
            </a:pPr>
            <a:r>
              <a:rPr lang="fa-IR" sz="2400" dirty="0">
                <a:solidFill>
                  <a:prstClr val="black"/>
                </a:solidFill>
              </a:rPr>
              <a:t>وبراي واحدهاي انتفاعي مي توان انواع شركتها را نام برد</a:t>
            </a:r>
            <a:endParaRPr lang="en-US" sz="2400" dirty="0">
              <a:solidFill>
                <a:prstClr val="black"/>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5422" y="189089"/>
            <a:ext cx="609600" cy="609600"/>
          </a:xfrm>
          <a:prstGeom prst="rect">
            <a:avLst/>
          </a:prstGeom>
        </p:spPr>
      </p:pic>
    </p:spTree>
    <p:extLst>
      <p:ext uri="{BB962C8B-B14F-4D97-AF65-F5344CB8AC3E}">
        <p14:creationId xmlns:p14="http://schemas.microsoft.com/office/powerpoint/2010/main" val="3979952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9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59377" y="1477202"/>
            <a:ext cx="6096000" cy="923330"/>
          </a:xfrm>
          <a:prstGeom prst="rect">
            <a:avLst/>
          </a:prstGeom>
        </p:spPr>
        <p:txBody>
          <a:bodyPr>
            <a:spAutoFit/>
          </a:bodyPr>
          <a:lstStyle/>
          <a:p>
            <a:pPr algn="r"/>
            <a:r>
              <a:rPr lang="fa-IR" dirty="0" smtClean="0">
                <a:solidFill>
                  <a:srgbClr val="FF0000"/>
                </a:solidFill>
              </a:rPr>
              <a:t>شركت چيست </a:t>
            </a:r>
            <a:r>
              <a:rPr lang="fa-IR" dirty="0" smtClean="0"/>
              <a:t>: شركت عبارت است از  اجتماع دو يا چند نفركه به منظوركسب سود فعاليت مشتركي را انجام داده ومنافع را به نسبت هاي معين بين خود تقسيم مي كنند. </a:t>
            </a:r>
            <a:endParaRPr lang="fa-IR" dirty="0"/>
          </a:p>
        </p:txBody>
      </p:sp>
      <p:sp>
        <p:nvSpPr>
          <p:cNvPr id="4" name="Rectangle 3"/>
          <p:cNvSpPr/>
          <p:nvPr/>
        </p:nvSpPr>
        <p:spPr>
          <a:xfrm>
            <a:off x="3048000" y="3105835"/>
            <a:ext cx="6096000" cy="646331"/>
          </a:xfrm>
          <a:prstGeom prst="rect">
            <a:avLst/>
          </a:prstGeom>
        </p:spPr>
        <p:txBody>
          <a:bodyPr>
            <a:spAutoFit/>
          </a:bodyPr>
          <a:lstStyle/>
          <a:p>
            <a:r>
              <a:rPr lang="fa-IR" dirty="0" smtClean="0">
                <a:solidFill>
                  <a:srgbClr val="FF0000"/>
                </a:solidFill>
              </a:rPr>
              <a:t>وتعريف قانون مدني از شركت  </a:t>
            </a:r>
            <a:r>
              <a:rPr lang="fa-IR" dirty="0" smtClean="0"/>
              <a:t>: اجتماع حقوق مالكيت متعدد در شي واحد به نحو اشاعه </a:t>
            </a:r>
            <a:endParaRPr lang="fa-I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7022" y="392289"/>
            <a:ext cx="609600" cy="609600"/>
          </a:xfrm>
          <a:prstGeom prst="rect">
            <a:avLst/>
          </a:prstGeom>
        </p:spPr>
      </p:pic>
    </p:spTree>
    <p:extLst>
      <p:ext uri="{BB962C8B-B14F-4D97-AF65-F5344CB8AC3E}">
        <p14:creationId xmlns:p14="http://schemas.microsoft.com/office/powerpoint/2010/main" val="1455912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828836"/>
            <a:ext cx="6096000" cy="2308324"/>
          </a:xfrm>
          <a:prstGeom prst="rect">
            <a:avLst/>
          </a:prstGeom>
        </p:spPr>
        <p:txBody>
          <a:bodyPr>
            <a:spAutoFit/>
          </a:bodyPr>
          <a:lstStyle/>
          <a:p>
            <a:pPr algn="ctr"/>
            <a:r>
              <a:rPr lang="fa-IR" dirty="0" smtClean="0">
                <a:solidFill>
                  <a:srgbClr val="FF0000"/>
                </a:solidFill>
              </a:rPr>
              <a:t>انواع شركت ها</a:t>
            </a:r>
            <a:r>
              <a:rPr lang="fa-IR" dirty="0" smtClean="0"/>
              <a:t>: 1- شركت تضامني </a:t>
            </a:r>
          </a:p>
          <a:p>
            <a:pPr algn="ctr"/>
            <a:endParaRPr lang="fa-IR" dirty="0" smtClean="0"/>
          </a:p>
          <a:p>
            <a:pPr algn="ctr"/>
            <a:r>
              <a:rPr lang="fa-IR" dirty="0" smtClean="0"/>
              <a:t>2- شركت تعاوني توليد ومصرف</a:t>
            </a:r>
          </a:p>
          <a:p>
            <a:pPr algn="ctr"/>
            <a:r>
              <a:rPr lang="fa-IR" dirty="0" smtClean="0"/>
              <a:t> 3- شركت سهامي</a:t>
            </a:r>
          </a:p>
          <a:p>
            <a:pPr algn="ctr"/>
            <a:r>
              <a:rPr lang="fa-IR" dirty="0" smtClean="0"/>
              <a:t> 4- شركت مختلط غير سهامي </a:t>
            </a:r>
          </a:p>
          <a:p>
            <a:pPr algn="ctr"/>
            <a:r>
              <a:rPr lang="fa-IR" dirty="0" smtClean="0"/>
              <a:t>5- شركت مختلط سهامي </a:t>
            </a:r>
          </a:p>
          <a:p>
            <a:pPr algn="ctr"/>
            <a:r>
              <a:rPr lang="fa-IR" dirty="0" smtClean="0"/>
              <a:t> 6- شركت نسبي </a:t>
            </a:r>
          </a:p>
          <a:p>
            <a:pPr algn="ctr"/>
            <a:r>
              <a:rPr lang="fa-IR" dirty="0" smtClean="0"/>
              <a:t> 7- شركت با مسؤليت محدود</a:t>
            </a:r>
            <a:endParaRPr lang="fa-IR"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1511" y="392289"/>
            <a:ext cx="609600" cy="609600"/>
          </a:xfrm>
          <a:prstGeom prst="rect">
            <a:avLst/>
          </a:prstGeom>
        </p:spPr>
      </p:pic>
    </p:spTree>
    <p:extLst>
      <p:ext uri="{BB962C8B-B14F-4D97-AF65-F5344CB8AC3E}">
        <p14:creationId xmlns:p14="http://schemas.microsoft.com/office/powerpoint/2010/main" val="874892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828836"/>
            <a:ext cx="6096000" cy="1200329"/>
          </a:xfrm>
          <a:prstGeom prst="rect">
            <a:avLst/>
          </a:prstGeom>
        </p:spPr>
        <p:txBody>
          <a:bodyPr>
            <a:spAutoFit/>
          </a:bodyPr>
          <a:lstStyle/>
          <a:p>
            <a:r>
              <a:rPr lang="fa-IR" dirty="0" smtClean="0">
                <a:solidFill>
                  <a:srgbClr val="FF0000"/>
                </a:solidFill>
              </a:rPr>
              <a:t>شركت تضامني</a:t>
            </a:r>
            <a:r>
              <a:rPr lang="fa-IR" dirty="0" smtClean="0"/>
              <a:t>: شركتي است كه براي امور تجارتي بين دو يا چند نفر با مسؤليت تضامني تشكيل مي شود واگرد ارايي شركت براي بازپرداخت قروض كافي نباشد هر يك از شركا مسؤل پرداخت تمام قروض شركت است </a:t>
            </a:r>
            <a:endParaRPr lang="fa-IR" dirty="0"/>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428760" y="294840"/>
              <a:ext cx="9974520" cy="5599080"/>
            </p14:xfrm>
          </p:contentPart>
        </mc:Choice>
        <mc:Fallback xmlns="">
          <p:pic>
            <p:nvPicPr>
              <p:cNvPr id="3" name="Ink 2"/>
              <p:cNvPicPr/>
              <p:nvPr/>
            </p:nvPicPr>
            <p:blipFill>
              <a:blip r:embed="rId5"/>
              <a:stretch>
                <a:fillRect/>
              </a:stretch>
            </p:blipFill>
            <p:spPr>
              <a:xfrm>
                <a:off x="419400" y="285480"/>
                <a:ext cx="9993240" cy="5617800"/>
              </a:xfrm>
              <a:prstGeom prst="rect">
                <a:avLst/>
              </a:prstGeom>
            </p:spPr>
          </p:pic>
        </mc:Fallback>
      </mc:AlternateContent>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2177" y="685800"/>
            <a:ext cx="609600" cy="609600"/>
          </a:xfrm>
          <a:prstGeom prst="rect">
            <a:avLst/>
          </a:prstGeom>
        </p:spPr>
      </p:pic>
    </p:spTree>
    <p:extLst>
      <p:ext uri="{BB962C8B-B14F-4D97-AF65-F5344CB8AC3E}">
        <p14:creationId xmlns:p14="http://schemas.microsoft.com/office/powerpoint/2010/main" val="2250987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6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105835"/>
            <a:ext cx="6096000" cy="1200329"/>
          </a:xfrm>
          <a:prstGeom prst="rect">
            <a:avLst/>
          </a:prstGeom>
        </p:spPr>
        <p:txBody>
          <a:bodyPr>
            <a:spAutoFit/>
          </a:bodyPr>
          <a:lstStyle/>
          <a:p>
            <a:pPr algn="ctr"/>
            <a:r>
              <a:rPr lang="fa-IR" dirty="0" smtClean="0">
                <a:solidFill>
                  <a:srgbClr val="FF0000"/>
                </a:solidFill>
              </a:rPr>
              <a:t> ويژگي شركت تضامني </a:t>
            </a:r>
            <a:r>
              <a:rPr lang="fa-IR" dirty="0" smtClean="0"/>
              <a:t>:</a:t>
            </a:r>
          </a:p>
          <a:p>
            <a:pPr algn="ctr"/>
            <a:r>
              <a:rPr lang="fa-IR" dirty="0" smtClean="0"/>
              <a:t> 1- مسؤليت نامحدود شركا  </a:t>
            </a:r>
          </a:p>
          <a:p>
            <a:pPr algn="ctr"/>
            <a:r>
              <a:rPr lang="fa-IR" dirty="0" smtClean="0"/>
              <a:t>2- ورود وخروج شركا با توافق كليه شركا</a:t>
            </a:r>
          </a:p>
          <a:p>
            <a:pPr algn="ctr"/>
            <a:r>
              <a:rPr lang="fa-IR" dirty="0" smtClean="0"/>
              <a:t>3-انحلال شركت</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9644" y="369711"/>
            <a:ext cx="609600" cy="609600"/>
          </a:xfrm>
          <a:prstGeom prst="rect">
            <a:avLst/>
          </a:prstGeom>
        </p:spPr>
      </p:pic>
    </p:spTree>
    <p:extLst>
      <p:ext uri="{BB962C8B-B14F-4D97-AF65-F5344CB8AC3E}">
        <p14:creationId xmlns:p14="http://schemas.microsoft.com/office/powerpoint/2010/main" val="1872799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6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690336"/>
            <a:ext cx="6096000" cy="2308324"/>
          </a:xfrm>
          <a:prstGeom prst="rect">
            <a:avLst/>
          </a:prstGeom>
        </p:spPr>
        <p:txBody>
          <a:bodyPr>
            <a:spAutoFit/>
          </a:bodyPr>
          <a:lstStyle/>
          <a:p>
            <a:pPr algn="r"/>
            <a:r>
              <a:rPr lang="fa-IR" dirty="0" smtClean="0"/>
              <a:t> </a:t>
            </a:r>
            <a:r>
              <a:rPr lang="fa-IR" dirty="0" smtClean="0">
                <a:solidFill>
                  <a:srgbClr val="FF0000"/>
                </a:solidFill>
              </a:rPr>
              <a:t>موارد انحلال شركت تضامني </a:t>
            </a:r>
            <a:r>
              <a:rPr lang="fa-IR" dirty="0" smtClean="0"/>
              <a:t>: </a:t>
            </a:r>
          </a:p>
          <a:p>
            <a:pPr algn="r"/>
            <a:r>
              <a:rPr lang="fa-IR" dirty="0" smtClean="0"/>
              <a:t>1-پايان يافتن موضوع فعاليت شركت يا مدت آن</a:t>
            </a:r>
          </a:p>
          <a:p>
            <a:pPr algn="r"/>
            <a:r>
              <a:rPr lang="fa-IR" dirty="0" smtClean="0"/>
              <a:t> 2-درصورتيكه انجام موضوع آن ناممكن باشد</a:t>
            </a:r>
          </a:p>
          <a:p>
            <a:pPr algn="r"/>
            <a:r>
              <a:rPr lang="fa-IR" dirty="0" smtClean="0"/>
              <a:t> 3- در صورت موافقت كليه شركا</a:t>
            </a:r>
          </a:p>
          <a:p>
            <a:pPr algn="r"/>
            <a:r>
              <a:rPr lang="fa-IR" dirty="0" smtClean="0"/>
              <a:t> 4- در صورت ور شكسته شدن شركت</a:t>
            </a:r>
          </a:p>
          <a:p>
            <a:pPr algn="r"/>
            <a:r>
              <a:rPr lang="fa-IR" dirty="0" smtClean="0"/>
              <a:t> 5- در صورت فوت ،حجروورشكستگي هريك از شركا </a:t>
            </a:r>
          </a:p>
          <a:p>
            <a:pPr algn="r"/>
            <a:r>
              <a:rPr lang="fa-IR" dirty="0" smtClean="0"/>
              <a:t>6- در صورت فسخ شركت نامه </a:t>
            </a:r>
          </a:p>
          <a:p>
            <a:pPr algn="r"/>
            <a:r>
              <a:rPr lang="fa-IR" dirty="0" smtClean="0"/>
              <a:t>7- با دستور دادگاه </a:t>
            </a:r>
            <a:endParaRPr lang="fa-IR"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923966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1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105835"/>
            <a:ext cx="6096000" cy="646331"/>
          </a:xfrm>
          <a:prstGeom prst="rect">
            <a:avLst/>
          </a:prstGeom>
        </p:spPr>
        <p:txBody>
          <a:bodyPr>
            <a:spAutoFit/>
          </a:bodyPr>
          <a:lstStyle/>
          <a:p>
            <a:r>
              <a:rPr lang="fa-IR" dirty="0" smtClean="0"/>
              <a:t> </a:t>
            </a:r>
            <a:r>
              <a:rPr lang="fa-IR" dirty="0" smtClean="0">
                <a:solidFill>
                  <a:srgbClr val="FF0000"/>
                </a:solidFill>
              </a:rPr>
              <a:t>شركت نامه </a:t>
            </a:r>
            <a:r>
              <a:rPr lang="fa-IR" dirty="0" smtClean="0"/>
              <a:t>: قراردادي است كتبي وحاوي توافقات انجام شده بين شركا قبل از ثبت شركت مي باشد</a:t>
            </a:r>
            <a:endParaRPr lang="fa-IR"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178" y="279400"/>
            <a:ext cx="609600" cy="609600"/>
          </a:xfrm>
          <a:prstGeom prst="rect">
            <a:avLst/>
          </a:prstGeom>
        </p:spPr>
      </p:pic>
    </p:spTree>
    <p:extLst>
      <p:ext uri="{BB962C8B-B14F-4D97-AF65-F5344CB8AC3E}">
        <p14:creationId xmlns:p14="http://schemas.microsoft.com/office/powerpoint/2010/main" val="4170502199"/>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324</TotalTime>
  <Words>629</Words>
  <Application>Microsoft Office PowerPoint</Application>
  <PresentationFormat>Widescreen</PresentationFormat>
  <Paragraphs>134</Paragraphs>
  <Slides>19</Slides>
  <Notes>0</Notes>
  <HiddenSlides>0</HiddenSlides>
  <MMClips>17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Tahoma</vt:lpstr>
      <vt:lpstr>Times New Roman</vt:lpstr>
      <vt:lpstr>Trebuchet MS</vt:lpstr>
      <vt:lpstr>Wingdings 3</vt:lpstr>
      <vt:lpstr>Facet</vt:lpstr>
      <vt:lpstr> حسابداري  شركتها   جلسه اول  تشكيل شركت تضامني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تمرينات</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حسابداري شركتها</dc:title>
  <dc:creator>JAAME</dc:creator>
  <cp:lastModifiedBy>JAAME</cp:lastModifiedBy>
  <cp:revision>31</cp:revision>
  <dcterms:created xsi:type="dcterms:W3CDTF">2020-03-11T20:26:59Z</dcterms:created>
  <dcterms:modified xsi:type="dcterms:W3CDTF">2020-03-13T16:57:44Z</dcterms:modified>
</cp:coreProperties>
</file>